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3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82"/>
  </p:normalViewPr>
  <p:slideViewPr>
    <p:cSldViewPr snapToGrid="0" snapToObjects="1">
      <p:cViewPr varScale="1">
        <p:scale>
          <a:sx n="93" d="100"/>
          <a:sy n="93" d="100"/>
        </p:scale>
        <p:origin x="180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AC02C3-AC05-41B2-B251-0B2CB818485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9FD27F9-F00F-4CE4-9949-3F5633CAC90D}">
      <dgm:prSet custT="1"/>
      <dgm:spPr/>
      <dgm:t>
        <a:bodyPr/>
        <a:lstStyle/>
        <a:p>
          <a:r>
            <a:rPr lang="en-US" sz="2000" b="1" dirty="0"/>
            <a:t>5,070 fatal work injuries</a:t>
          </a:r>
          <a:r>
            <a:rPr lang="en-US" sz="2000" dirty="0"/>
            <a:t> were recorded in the U.S. in 2024.</a:t>
          </a:r>
        </a:p>
      </dgm:t>
    </dgm:pt>
    <dgm:pt modelId="{AC6523C5-72D2-46CA-A899-CB4BC891156F}" type="parTrans" cxnId="{16D0A6BB-485B-4FA1-B698-403B33683310}">
      <dgm:prSet/>
      <dgm:spPr/>
      <dgm:t>
        <a:bodyPr/>
        <a:lstStyle/>
        <a:p>
          <a:endParaRPr lang="en-US"/>
        </a:p>
      </dgm:t>
    </dgm:pt>
    <dgm:pt modelId="{B8573807-7421-47AC-95B2-18761DC3A73D}" type="sibTrans" cxnId="{16D0A6BB-485B-4FA1-B698-403B33683310}">
      <dgm:prSet/>
      <dgm:spPr/>
      <dgm:t>
        <a:bodyPr/>
        <a:lstStyle/>
        <a:p>
          <a:endParaRPr lang="en-US"/>
        </a:p>
      </dgm:t>
    </dgm:pt>
    <dgm:pt modelId="{269DAE95-72E5-4DE2-8540-1110827EDC5A}">
      <dgm:prSet custT="1"/>
      <dgm:spPr/>
      <dgm:t>
        <a:bodyPr/>
        <a:lstStyle/>
        <a:p>
          <a:r>
            <a:rPr lang="en-US" sz="2000" b="1" dirty="0"/>
            <a:t>1,032</a:t>
          </a:r>
          <a:r>
            <a:rPr lang="en-US" sz="2000" dirty="0"/>
            <a:t> of these fatalities (20%) involved </a:t>
          </a:r>
          <a:r>
            <a:rPr lang="en-US" sz="2000" b="1" dirty="0"/>
            <a:t>construction and extraction workers</a:t>
          </a:r>
          <a:r>
            <a:rPr lang="en-US" sz="2000" dirty="0"/>
            <a:t>.</a:t>
          </a:r>
        </a:p>
      </dgm:t>
    </dgm:pt>
    <dgm:pt modelId="{76DA9A00-CC48-4082-AD82-A4B78DE85E88}" type="parTrans" cxnId="{1DDFD853-1135-4743-9342-91E8CE7862E6}">
      <dgm:prSet/>
      <dgm:spPr/>
      <dgm:t>
        <a:bodyPr/>
        <a:lstStyle/>
        <a:p>
          <a:endParaRPr lang="en-US"/>
        </a:p>
      </dgm:t>
    </dgm:pt>
    <dgm:pt modelId="{D263B914-1DF3-47C2-8381-79E25222B5CC}" type="sibTrans" cxnId="{1DDFD853-1135-4743-9342-91E8CE7862E6}">
      <dgm:prSet/>
      <dgm:spPr/>
      <dgm:t>
        <a:bodyPr/>
        <a:lstStyle/>
        <a:p>
          <a:endParaRPr lang="en-US"/>
        </a:p>
      </dgm:t>
    </dgm:pt>
    <dgm:pt modelId="{4D6CC0FD-8068-4762-86FF-3F0ED0A30077}">
      <dgm:prSet custT="1"/>
      <dgm:spPr/>
      <dgm:t>
        <a:bodyPr/>
        <a:lstStyle/>
        <a:p>
          <a:r>
            <a:rPr lang="en-US" sz="2000" b="1" dirty="0"/>
            <a:t>Slips, trips, and falls </a:t>
          </a:r>
          <a:r>
            <a:rPr lang="en-US" sz="2000" b="0" dirty="0"/>
            <a:t>accounted for 370</a:t>
          </a:r>
          <a:r>
            <a:rPr lang="en-US" sz="2000" b="1" dirty="0"/>
            <a:t> </a:t>
          </a:r>
          <a:r>
            <a:rPr lang="en-US" sz="2000" dirty="0"/>
            <a:t>(36%) of all construction and extraction related fatalities.</a:t>
          </a:r>
        </a:p>
      </dgm:t>
    </dgm:pt>
    <dgm:pt modelId="{24432AA9-CAFF-4B6C-BABF-EFD6F79784F2}" type="parTrans" cxnId="{8EF4971A-D593-4640-9288-3A306181105F}">
      <dgm:prSet/>
      <dgm:spPr/>
      <dgm:t>
        <a:bodyPr/>
        <a:lstStyle/>
        <a:p>
          <a:endParaRPr lang="en-US"/>
        </a:p>
      </dgm:t>
    </dgm:pt>
    <dgm:pt modelId="{09421FA4-1CF7-425D-B283-DB58A1A62F79}" type="sibTrans" cxnId="{8EF4971A-D593-4640-9288-3A306181105F}">
      <dgm:prSet/>
      <dgm:spPr/>
      <dgm:t>
        <a:bodyPr/>
        <a:lstStyle/>
        <a:p>
          <a:endParaRPr lang="en-US"/>
        </a:p>
      </dgm:t>
    </dgm:pt>
    <dgm:pt modelId="{5EFE4B3F-EDCD-4A61-920C-1E1300CBF9D8}" type="pres">
      <dgm:prSet presAssocID="{66AC02C3-AC05-41B2-B251-0B2CB818485E}" presName="root" presStyleCnt="0">
        <dgm:presLayoutVars>
          <dgm:dir/>
          <dgm:resizeHandles val="exact"/>
        </dgm:presLayoutVars>
      </dgm:prSet>
      <dgm:spPr/>
    </dgm:pt>
    <dgm:pt modelId="{50901D81-8AC7-4364-A857-11ED33030BE7}" type="pres">
      <dgm:prSet presAssocID="{09FD27F9-F00F-4CE4-9949-3F5633CAC90D}" presName="compNode" presStyleCnt="0"/>
      <dgm:spPr/>
    </dgm:pt>
    <dgm:pt modelId="{833FD288-0C12-4E69-9A7E-42F11717E7C6}" type="pres">
      <dgm:prSet presAssocID="{09FD27F9-F00F-4CE4-9949-3F5633CAC90D}" presName="bgRect" presStyleLbl="bgShp" presStyleIdx="0" presStyleCnt="3"/>
      <dgm:spPr/>
    </dgm:pt>
    <dgm:pt modelId="{3C52D795-1F4F-4873-9F63-7A4AD79CD43B}" type="pres">
      <dgm:prSet presAssocID="{09FD27F9-F00F-4CE4-9949-3F5633CAC90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m"/>
        </a:ext>
      </dgm:extLst>
    </dgm:pt>
    <dgm:pt modelId="{D608186F-0AFF-4F73-A8DD-4B793393CA2E}" type="pres">
      <dgm:prSet presAssocID="{09FD27F9-F00F-4CE4-9949-3F5633CAC90D}" presName="spaceRect" presStyleCnt="0"/>
      <dgm:spPr/>
    </dgm:pt>
    <dgm:pt modelId="{6FA807CE-AF38-45CE-BE0D-8410B3AE03F4}" type="pres">
      <dgm:prSet presAssocID="{09FD27F9-F00F-4CE4-9949-3F5633CAC90D}" presName="parTx" presStyleLbl="revTx" presStyleIdx="0" presStyleCnt="3">
        <dgm:presLayoutVars>
          <dgm:chMax val="0"/>
          <dgm:chPref val="0"/>
        </dgm:presLayoutVars>
      </dgm:prSet>
      <dgm:spPr/>
    </dgm:pt>
    <dgm:pt modelId="{60D5A644-9D23-4AA8-B32B-B8556E8DA921}" type="pres">
      <dgm:prSet presAssocID="{B8573807-7421-47AC-95B2-18761DC3A73D}" presName="sibTrans" presStyleCnt="0"/>
      <dgm:spPr/>
    </dgm:pt>
    <dgm:pt modelId="{363AA44B-4314-4172-9B1C-1DDD3767356E}" type="pres">
      <dgm:prSet presAssocID="{269DAE95-72E5-4DE2-8540-1110827EDC5A}" presName="compNode" presStyleCnt="0"/>
      <dgm:spPr/>
    </dgm:pt>
    <dgm:pt modelId="{C64BD6BD-EB2C-4527-BF56-B5818D7B5A16}" type="pres">
      <dgm:prSet presAssocID="{269DAE95-72E5-4DE2-8540-1110827EDC5A}" presName="bgRect" presStyleLbl="bgShp" presStyleIdx="1" presStyleCnt="3"/>
      <dgm:spPr/>
    </dgm:pt>
    <dgm:pt modelId="{082C9E2E-6E34-4338-9781-BB9876A6B603}" type="pres">
      <dgm:prSet presAssocID="{269DAE95-72E5-4DE2-8540-1110827EDC5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mbulance"/>
        </a:ext>
      </dgm:extLst>
    </dgm:pt>
    <dgm:pt modelId="{8BE7B5B6-4CB8-4531-8927-F24DB4ED23CD}" type="pres">
      <dgm:prSet presAssocID="{269DAE95-72E5-4DE2-8540-1110827EDC5A}" presName="spaceRect" presStyleCnt="0"/>
      <dgm:spPr/>
    </dgm:pt>
    <dgm:pt modelId="{A28EB408-4CCD-40C4-ADB3-0B6D8229C763}" type="pres">
      <dgm:prSet presAssocID="{269DAE95-72E5-4DE2-8540-1110827EDC5A}" presName="parTx" presStyleLbl="revTx" presStyleIdx="1" presStyleCnt="3">
        <dgm:presLayoutVars>
          <dgm:chMax val="0"/>
          <dgm:chPref val="0"/>
        </dgm:presLayoutVars>
      </dgm:prSet>
      <dgm:spPr/>
    </dgm:pt>
    <dgm:pt modelId="{B2701E49-254A-40A9-AEAF-4661D447ABA9}" type="pres">
      <dgm:prSet presAssocID="{D263B914-1DF3-47C2-8381-79E25222B5CC}" presName="sibTrans" presStyleCnt="0"/>
      <dgm:spPr/>
    </dgm:pt>
    <dgm:pt modelId="{701A8677-BD03-4B28-BA12-50FF78D5F1AB}" type="pres">
      <dgm:prSet presAssocID="{4D6CC0FD-8068-4762-86FF-3F0ED0A30077}" presName="compNode" presStyleCnt="0"/>
      <dgm:spPr/>
    </dgm:pt>
    <dgm:pt modelId="{9E4F47FB-F4FF-4339-8D98-FEA5DC9814B2}" type="pres">
      <dgm:prSet presAssocID="{4D6CC0FD-8068-4762-86FF-3F0ED0A30077}" presName="bgRect" presStyleLbl="bgShp" presStyleIdx="2" presStyleCnt="3"/>
      <dgm:spPr/>
    </dgm:pt>
    <dgm:pt modelId="{141F7858-96E0-49A6-ADF4-43D85B2D010B}" type="pres">
      <dgm:prSet presAssocID="{4D6CC0FD-8068-4762-86FF-3F0ED0A3007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xcavator"/>
        </a:ext>
      </dgm:extLst>
    </dgm:pt>
    <dgm:pt modelId="{C315C54C-8EBE-4FEF-93D6-75973F60B22B}" type="pres">
      <dgm:prSet presAssocID="{4D6CC0FD-8068-4762-86FF-3F0ED0A30077}" presName="spaceRect" presStyleCnt="0"/>
      <dgm:spPr/>
    </dgm:pt>
    <dgm:pt modelId="{F8C1C61B-C83F-4926-BE46-509B67A13642}" type="pres">
      <dgm:prSet presAssocID="{4D6CC0FD-8068-4762-86FF-3F0ED0A30077}" presName="parTx" presStyleLbl="revTx" presStyleIdx="2" presStyleCnt="3">
        <dgm:presLayoutVars>
          <dgm:chMax val="0"/>
          <dgm:chPref val="0"/>
        </dgm:presLayoutVars>
      </dgm:prSet>
      <dgm:spPr/>
    </dgm:pt>
  </dgm:ptLst>
  <dgm:cxnLst>
    <dgm:cxn modelId="{8EF4971A-D593-4640-9288-3A306181105F}" srcId="{66AC02C3-AC05-41B2-B251-0B2CB818485E}" destId="{4D6CC0FD-8068-4762-86FF-3F0ED0A30077}" srcOrd="2" destOrd="0" parTransId="{24432AA9-CAFF-4B6C-BABF-EFD6F79784F2}" sibTransId="{09421FA4-1CF7-425D-B283-DB58A1A62F79}"/>
    <dgm:cxn modelId="{5752302E-BD76-4022-A9FB-5386F290E108}" type="presOf" srcId="{66AC02C3-AC05-41B2-B251-0B2CB818485E}" destId="{5EFE4B3F-EDCD-4A61-920C-1E1300CBF9D8}" srcOrd="0" destOrd="0" presId="urn:microsoft.com/office/officeart/2018/2/layout/IconVerticalSolidList"/>
    <dgm:cxn modelId="{3F6FED6A-5847-4E8E-B2B0-B906A9338441}" type="presOf" srcId="{09FD27F9-F00F-4CE4-9949-3F5633CAC90D}" destId="{6FA807CE-AF38-45CE-BE0D-8410B3AE03F4}" srcOrd="0" destOrd="0" presId="urn:microsoft.com/office/officeart/2018/2/layout/IconVerticalSolidList"/>
    <dgm:cxn modelId="{7AFA066F-DBFA-432E-9F20-0512F990C327}" type="presOf" srcId="{269DAE95-72E5-4DE2-8540-1110827EDC5A}" destId="{A28EB408-4CCD-40C4-ADB3-0B6D8229C763}" srcOrd="0" destOrd="0" presId="urn:microsoft.com/office/officeart/2018/2/layout/IconVerticalSolidList"/>
    <dgm:cxn modelId="{1DDFD853-1135-4743-9342-91E8CE7862E6}" srcId="{66AC02C3-AC05-41B2-B251-0B2CB818485E}" destId="{269DAE95-72E5-4DE2-8540-1110827EDC5A}" srcOrd="1" destOrd="0" parTransId="{76DA9A00-CC48-4082-AD82-A4B78DE85E88}" sibTransId="{D263B914-1DF3-47C2-8381-79E25222B5CC}"/>
    <dgm:cxn modelId="{16D0A6BB-485B-4FA1-B698-403B33683310}" srcId="{66AC02C3-AC05-41B2-B251-0B2CB818485E}" destId="{09FD27F9-F00F-4CE4-9949-3F5633CAC90D}" srcOrd="0" destOrd="0" parTransId="{AC6523C5-72D2-46CA-A899-CB4BC891156F}" sibTransId="{B8573807-7421-47AC-95B2-18761DC3A73D}"/>
    <dgm:cxn modelId="{A5B513C9-7635-4C65-83DE-F5E14C4DEEA9}" type="presOf" srcId="{4D6CC0FD-8068-4762-86FF-3F0ED0A30077}" destId="{F8C1C61B-C83F-4926-BE46-509B67A13642}" srcOrd="0" destOrd="0" presId="urn:microsoft.com/office/officeart/2018/2/layout/IconVerticalSolidList"/>
    <dgm:cxn modelId="{F52A19B5-79E0-4831-B00A-1BC88585AE15}" type="presParOf" srcId="{5EFE4B3F-EDCD-4A61-920C-1E1300CBF9D8}" destId="{50901D81-8AC7-4364-A857-11ED33030BE7}" srcOrd="0" destOrd="0" presId="urn:microsoft.com/office/officeart/2018/2/layout/IconVerticalSolidList"/>
    <dgm:cxn modelId="{8C66CE3B-5A54-49BA-B53E-D23B4E717E1B}" type="presParOf" srcId="{50901D81-8AC7-4364-A857-11ED33030BE7}" destId="{833FD288-0C12-4E69-9A7E-42F11717E7C6}" srcOrd="0" destOrd="0" presId="urn:microsoft.com/office/officeart/2018/2/layout/IconVerticalSolidList"/>
    <dgm:cxn modelId="{8AC904B9-0E09-43C1-A228-D128CDFD93CE}" type="presParOf" srcId="{50901D81-8AC7-4364-A857-11ED33030BE7}" destId="{3C52D795-1F4F-4873-9F63-7A4AD79CD43B}" srcOrd="1" destOrd="0" presId="urn:microsoft.com/office/officeart/2018/2/layout/IconVerticalSolidList"/>
    <dgm:cxn modelId="{A753704E-FC74-4246-A7E4-107BA8607579}" type="presParOf" srcId="{50901D81-8AC7-4364-A857-11ED33030BE7}" destId="{D608186F-0AFF-4F73-A8DD-4B793393CA2E}" srcOrd="2" destOrd="0" presId="urn:microsoft.com/office/officeart/2018/2/layout/IconVerticalSolidList"/>
    <dgm:cxn modelId="{3281951A-1BAC-492D-B702-46D83E9E05D0}" type="presParOf" srcId="{50901D81-8AC7-4364-A857-11ED33030BE7}" destId="{6FA807CE-AF38-45CE-BE0D-8410B3AE03F4}" srcOrd="3" destOrd="0" presId="urn:microsoft.com/office/officeart/2018/2/layout/IconVerticalSolidList"/>
    <dgm:cxn modelId="{6B5EE837-0B01-44CC-ABFA-2D50A22D8B14}" type="presParOf" srcId="{5EFE4B3F-EDCD-4A61-920C-1E1300CBF9D8}" destId="{60D5A644-9D23-4AA8-B32B-B8556E8DA921}" srcOrd="1" destOrd="0" presId="urn:microsoft.com/office/officeart/2018/2/layout/IconVerticalSolidList"/>
    <dgm:cxn modelId="{55B6D383-39B2-4A2A-BD30-A966723CEF01}" type="presParOf" srcId="{5EFE4B3F-EDCD-4A61-920C-1E1300CBF9D8}" destId="{363AA44B-4314-4172-9B1C-1DDD3767356E}" srcOrd="2" destOrd="0" presId="urn:microsoft.com/office/officeart/2018/2/layout/IconVerticalSolidList"/>
    <dgm:cxn modelId="{91108F71-1FB7-4C58-8BFF-F7DD4200FD70}" type="presParOf" srcId="{363AA44B-4314-4172-9B1C-1DDD3767356E}" destId="{C64BD6BD-EB2C-4527-BF56-B5818D7B5A16}" srcOrd="0" destOrd="0" presId="urn:microsoft.com/office/officeart/2018/2/layout/IconVerticalSolidList"/>
    <dgm:cxn modelId="{B8BEC0E6-4213-45A8-B925-2CF8853A6D78}" type="presParOf" srcId="{363AA44B-4314-4172-9B1C-1DDD3767356E}" destId="{082C9E2E-6E34-4338-9781-BB9876A6B603}" srcOrd="1" destOrd="0" presId="urn:microsoft.com/office/officeart/2018/2/layout/IconVerticalSolidList"/>
    <dgm:cxn modelId="{0EAA4D50-F4D1-42E9-A6C6-8C2279FA3B2F}" type="presParOf" srcId="{363AA44B-4314-4172-9B1C-1DDD3767356E}" destId="{8BE7B5B6-4CB8-4531-8927-F24DB4ED23CD}" srcOrd="2" destOrd="0" presId="urn:microsoft.com/office/officeart/2018/2/layout/IconVerticalSolidList"/>
    <dgm:cxn modelId="{683BC688-FAF8-41AA-97B6-FB196A3A5547}" type="presParOf" srcId="{363AA44B-4314-4172-9B1C-1DDD3767356E}" destId="{A28EB408-4CCD-40C4-ADB3-0B6D8229C763}" srcOrd="3" destOrd="0" presId="urn:microsoft.com/office/officeart/2018/2/layout/IconVerticalSolidList"/>
    <dgm:cxn modelId="{F6C51C35-521A-4D8E-AA25-A3C193F34890}" type="presParOf" srcId="{5EFE4B3F-EDCD-4A61-920C-1E1300CBF9D8}" destId="{B2701E49-254A-40A9-AEAF-4661D447ABA9}" srcOrd="3" destOrd="0" presId="urn:microsoft.com/office/officeart/2018/2/layout/IconVerticalSolidList"/>
    <dgm:cxn modelId="{E48F0D31-39CF-4BFC-BB48-3F5399B742D6}" type="presParOf" srcId="{5EFE4B3F-EDCD-4A61-920C-1E1300CBF9D8}" destId="{701A8677-BD03-4B28-BA12-50FF78D5F1AB}" srcOrd="4" destOrd="0" presId="urn:microsoft.com/office/officeart/2018/2/layout/IconVerticalSolidList"/>
    <dgm:cxn modelId="{A5930E26-BD63-40F5-BE72-6E6F2D0C84A0}" type="presParOf" srcId="{701A8677-BD03-4B28-BA12-50FF78D5F1AB}" destId="{9E4F47FB-F4FF-4339-8D98-FEA5DC9814B2}" srcOrd="0" destOrd="0" presId="urn:microsoft.com/office/officeart/2018/2/layout/IconVerticalSolidList"/>
    <dgm:cxn modelId="{E83CE508-9166-4E5E-9638-55C84B277DE3}" type="presParOf" srcId="{701A8677-BD03-4B28-BA12-50FF78D5F1AB}" destId="{141F7858-96E0-49A6-ADF4-43D85B2D010B}" srcOrd="1" destOrd="0" presId="urn:microsoft.com/office/officeart/2018/2/layout/IconVerticalSolidList"/>
    <dgm:cxn modelId="{3FF52E19-D575-45A6-9E46-F94A1F983C1E}" type="presParOf" srcId="{701A8677-BD03-4B28-BA12-50FF78D5F1AB}" destId="{C315C54C-8EBE-4FEF-93D6-75973F60B22B}" srcOrd="2" destOrd="0" presId="urn:microsoft.com/office/officeart/2018/2/layout/IconVerticalSolidList"/>
    <dgm:cxn modelId="{0B7463B3-2937-4257-9162-56B170074692}" type="presParOf" srcId="{701A8677-BD03-4B28-BA12-50FF78D5F1AB}" destId="{F8C1C61B-C83F-4926-BE46-509B67A1364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80B182-FE16-45AE-9227-204C1D1B9DD8}"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AEF9DAC2-876D-4313-A3BD-29A65A551372}">
      <dgm:prSet/>
      <dgm:spPr/>
      <dgm:t>
        <a:bodyPr/>
        <a:lstStyle/>
        <a:p>
          <a:pPr>
            <a:lnSpc>
              <a:spcPct val="100000"/>
            </a:lnSpc>
          </a:pPr>
          <a:r>
            <a:rPr lang="en-US" dirty="0"/>
            <a:t>Obey warning signs.</a:t>
          </a:r>
        </a:p>
      </dgm:t>
    </dgm:pt>
    <dgm:pt modelId="{D680A297-0C1F-4552-AA51-80095E5984B8}" type="parTrans" cxnId="{A529EF3B-DB16-4023-93C7-4AA7C7A9EC3D}">
      <dgm:prSet/>
      <dgm:spPr/>
      <dgm:t>
        <a:bodyPr/>
        <a:lstStyle/>
        <a:p>
          <a:endParaRPr lang="en-US"/>
        </a:p>
      </dgm:t>
    </dgm:pt>
    <dgm:pt modelId="{153E773A-31C3-4136-9CCF-F9F5B1C5FBE6}" type="sibTrans" cxnId="{A529EF3B-DB16-4023-93C7-4AA7C7A9EC3D}">
      <dgm:prSet/>
      <dgm:spPr/>
      <dgm:t>
        <a:bodyPr/>
        <a:lstStyle/>
        <a:p>
          <a:endParaRPr lang="en-US"/>
        </a:p>
      </dgm:t>
    </dgm:pt>
    <dgm:pt modelId="{054CBCAF-F051-4EE1-8599-0782BCD8205E}">
      <dgm:prSet/>
      <dgm:spPr/>
      <dgm:t>
        <a:bodyPr/>
        <a:lstStyle/>
        <a:p>
          <a:pPr>
            <a:lnSpc>
              <a:spcPct val="100000"/>
            </a:lnSpc>
          </a:pPr>
          <a:r>
            <a:rPr lang="en-US" dirty="0"/>
            <a:t>Follow safety procedures.</a:t>
          </a:r>
        </a:p>
      </dgm:t>
    </dgm:pt>
    <dgm:pt modelId="{78E4036D-4713-42DF-8AB1-11A415D1335B}" type="parTrans" cxnId="{05422DD7-2059-4307-840E-641FAE7273EE}">
      <dgm:prSet/>
      <dgm:spPr/>
      <dgm:t>
        <a:bodyPr/>
        <a:lstStyle/>
        <a:p>
          <a:endParaRPr lang="en-US"/>
        </a:p>
      </dgm:t>
    </dgm:pt>
    <dgm:pt modelId="{D4C62131-F803-4155-8F76-2195F1211A5D}" type="sibTrans" cxnId="{05422DD7-2059-4307-840E-641FAE7273EE}">
      <dgm:prSet/>
      <dgm:spPr/>
      <dgm:t>
        <a:bodyPr/>
        <a:lstStyle/>
        <a:p>
          <a:endParaRPr lang="en-US"/>
        </a:p>
      </dgm:t>
    </dgm:pt>
    <dgm:pt modelId="{0957505F-553E-4EFF-991A-263797E05061}">
      <dgm:prSet/>
      <dgm:spPr/>
      <dgm:t>
        <a:bodyPr/>
        <a:lstStyle/>
        <a:p>
          <a:pPr>
            <a:lnSpc>
              <a:spcPct val="100000"/>
            </a:lnSpc>
          </a:pPr>
          <a:r>
            <a:rPr lang="en-US"/>
            <a:t>Do not take shortcuts.</a:t>
          </a:r>
        </a:p>
      </dgm:t>
    </dgm:pt>
    <dgm:pt modelId="{B479B0A2-26DF-44E0-AF4E-7D8AFDF4388B}" type="parTrans" cxnId="{077837D9-9B50-41FB-888F-EFB5129E15A9}">
      <dgm:prSet/>
      <dgm:spPr/>
      <dgm:t>
        <a:bodyPr/>
        <a:lstStyle/>
        <a:p>
          <a:endParaRPr lang="en-US"/>
        </a:p>
      </dgm:t>
    </dgm:pt>
    <dgm:pt modelId="{77399BA1-915A-4BBD-A8DD-A3B23F4A0CAE}" type="sibTrans" cxnId="{077837D9-9B50-41FB-888F-EFB5129E15A9}">
      <dgm:prSet/>
      <dgm:spPr/>
      <dgm:t>
        <a:bodyPr/>
        <a:lstStyle/>
        <a:p>
          <a:endParaRPr lang="en-US"/>
        </a:p>
      </dgm:t>
    </dgm:pt>
    <dgm:pt modelId="{DC9338C8-D2A2-45C9-B78B-E0D6CBBB6F4D}">
      <dgm:prSet/>
      <dgm:spPr/>
      <dgm:t>
        <a:bodyPr/>
        <a:lstStyle/>
        <a:p>
          <a:pPr>
            <a:lnSpc>
              <a:spcPct val="100000"/>
            </a:lnSpc>
          </a:pPr>
          <a:r>
            <a:rPr lang="en-US"/>
            <a:t>Do not engage in horseplay.</a:t>
          </a:r>
        </a:p>
      </dgm:t>
    </dgm:pt>
    <dgm:pt modelId="{EEDDE253-AEF0-4D94-B0B5-37E34C218A25}" type="parTrans" cxnId="{DEE0497A-0798-4EDA-B9E8-FEE0C5D3D58E}">
      <dgm:prSet/>
      <dgm:spPr/>
      <dgm:t>
        <a:bodyPr/>
        <a:lstStyle/>
        <a:p>
          <a:endParaRPr lang="en-US"/>
        </a:p>
      </dgm:t>
    </dgm:pt>
    <dgm:pt modelId="{0DDC3B7B-7CC4-48F6-AC57-74555544812A}" type="sibTrans" cxnId="{DEE0497A-0798-4EDA-B9E8-FEE0C5D3D58E}">
      <dgm:prSet/>
      <dgm:spPr/>
      <dgm:t>
        <a:bodyPr/>
        <a:lstStyle/>
        <a:p>
          <a:endParaRPr lang="en-US"/>
        </a:p>
      </dgm:t>
    </dgm:pt>
    <dgm:pt modelId="{6B124D81-848D-4B28-8225-34AFABE9504C}">
      <dgm:prSet/>
      <dgm:spPr/>
      <dgm:t>
        <a:bodyPr/>
        <a:lstStyle/>
        <a:p>
          <a:pPr>
            <a:lnSpc>
              <a:spcPct val="100000"/>
            </a:lnSpc>
          </a:pPr>
          <a:r>
            <a:rPr lang="en-US" dirty="0"/>
            <a:t>Use common sense.</a:t>
          </a:r>
        </a:p>
      </dgm:t>
    </dgm:pt>
    <dgm:pt modelId="{3257D96C-A1A7-4CC6-8E24-2479053432CC}" type="parTrans" cxnId="{019B464C-8267-467B-96BA-8FEFE178B302}">
      <dgm:prSet/>
      <dgm:spPr/>
      <dgm:t>
        <a:bodyPr/>
        <a:lstStyle/>
        <a:p>
          <a:endParaRPr lang="en-US"/>
        </a:p>
      </dgm:t>
    </dgm:pt>
    <dgm:pt modelId="{CA785CBA-7EAB-4106-8971-EAE3B1CB8C37}" type="sibTrans" cxnId="{019B464C-8267-467B-96BA-8FEFE178B302}">
      <dgm:prSet/>
      <dgm:spPr/>
      <dgm:t>
        <a:bodyPr/>
        <a:lstStyle/>
        <a:p>
          <a:endParaRPr lang="en-US"/>
        </a:p>
      </dgm:t>
    </dgm:pt>
    <dgm:pt modelId="{6C408C5D-20A7-481F-BAC4-B1D242290CC4}" type="pres">
      <dgm:prSet presAssocID="{DA80B182-FE16-45AE-9227-204C1D1B9DD8}" presName="root" presStyleCnt="0">
        <dgm:presLayoutVars>
          <dgm:dir/>
          <dgm:resizeHandles val="exact"/>
        </dgm:presLayoutVars>
      </dgm:prSet>
      <dgm:spPr/>
    </dgm:pt>
    <dgm:pt modelId="{DFD97938-42F4-46CA-88C0-201251D4A2B1}" type="pres">
      <dgm:prSet presAssocID="{AEF9DAC2-876D-4313-A3BD-29A65A551372}" presName="compNode" presStyleCnt="0"/>
      <dgm:spPr/>
    </dgm:pt>
    <dgm:pt modelId="{E1D15DA5-6529-49EF-955C-02E7AAA21889}" type="pres">
      <dgm:prSet presAssocID="{AEF9DAC2-876D-4313-A3BD-29A65A55137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C820CA87-E466-47DC-AF3E-311E6AC17A1D}" type="pres">
      <dgm:prSet presAssocID="{AEF9DAC2-876D-4313-A3BD-29A65A551372}" presName="spaceRect" presStyleCnt="0"/>
      <dgm:spPr/>
    </dgm:pt>
    <dgm:pt modelId="{4C8F9A0A-27B5-4FC2-98C9-2E238C68B44F}" type="pres">
      <dgm:prSet presAssocID="{AEF9DAC2-876D-4313-A3BD-29A65A551372}" presName="textRect" presStyleLbl="revTx" presStyleIdx="0" presStyleCnt="5">
        <dgm:presLayoutVars>
          <dgm:chMax val="1"/>
          <dgm:chPref val="1"/>
        </dgm:presLayoutVars>
      </dgm:prSet>
      <dgm:spPr/>
    </dgm:pt>
    <dgm:pt modelId="{159270CE-5C83-42B2-87B0-F68E8267610D}" type="pres">
      <dgm:prSet presAssocID="{153E773A-31C3-4136-9CCF-F9F5B1C5FBE6}" presName="sibTrans" presStyleCnt="0"/>
      <dgm:spPr/>
    </dgm:pt>
    <dgm:pt modelId="{45219EE3-EDC0-4E3C-8567-2F21A331E6C5}" type="pres">
      <dgm:prSet presAssocID="{054CBCAF-F051-4EE1-8599-0782BCD8205E}" presName="compNode" presStyleCnt="0"/>
      <dgm:spPr/>
    </dgm:pt>
    <dgm:pt modelId="{3C61280E-B17E-4699-BDA7-B1AEFBF895CE}" type="pres">
      <dgm:prSet presAssocID="{054CBCAF-F051-4EE1-8599-0782BCD8205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struction Worker"/>
        </a:ext>
      </dgm:extLst>
    </dgm:pt>
    <dgm:pt modelId="{018A1D6D-F53D-45E8-914F-781BB2764EF2}" type="pres">
      <dgm:prSet presAssocID="{054CBCAF-F051-4EE1-8599-0782BCD8205E}" presName="spaceRect" presStyleCnt="0"/>
      <dgm:spPr/>
    </dgm:pt>
    <dgm:pt modelId="{09CBF812-A740-4260-BCA7-AAA83AED6589}" type="pres">
      <dgm:prSet presAssocID="{054CBCAF-F051-4EE1-8599-0782BCD8205E}" presName="textRect" presStyleLbl="revTx" presStyleIdx="1" presStyleCnt="5">
        <dgm:presLayoutVars>
          <dgm:chMax val="1"/>
          <dgm:chPref val="1"/>
        </dgm:presLayoutVars>
      </dgm:prSet>
      <dgm:spPr/>
    </dgm:pt>
    <dgm:pt modelId="{DADA22DC-9105-4FC7-A672-106D769FD045}" type="pres">
      <dgm:prSet presAssocID="{D4C62131-F803-4155-8F76-2195F1211A5D}" presName="sibTrans" presStyleCnt="0"/>
      <dgm:spPr/>
    </dgm:pt>
    <dgm:pt modelId="{BB87B4AC-5BF2-45DA-9ED3-0C9A154BBCDD}" type="pres">
      <dgm:prSet presAssocID="{0957505F-553E-4EFF-991A-263797E05061}" presName="compNode" presStyleCnt="0"/>
      <dgm:spPr/>
    </dgm:pt>
    <dgm:pt modelId="{D7688BBA-ECAA-4E25-AD90-6B5508A491C8}" type="pres">
      <dgm:prSet presAssocID="{0957505F-553E-4EFF-991A-263797E0506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cted"/>
        </a:ext>
      </dgm:extLst>
    </dgm:pt>
    <dgm:pt modelId="{AB1426F6-3D3D-4BFC-AC43-933BB41D7791}" type="pres">
      <dgm:prSet presAssocID="{0957505F-553E-4EFF-991A-263797E05061}" presName="spaceRect" presStyleCnt="0"/>
      <dgm:spPr/>
    </dgm:pt>
    <dgm:pt modelId="{9AA2F2A6-30E4-419A-BAE5-B19BB16EF2D8}" type="pres">
      <dgm:prSet presAssocID="{0957505F-553E-4EFF-991A-263797E05061}" presName="textRect" presStyleLbl="revTx" presStyleIdx="2" presStyleCnt="5">
        <dgm:presLayoutVars>
          <dgm:chMax val="1"/>
          <dgm:chPref val="1"/>
        </dgm:presLayoutVars>
      </dgm:prSet>
      <dgm:spPr/>
    </dgm:pt>
    <dgm:pt modelId="{F6E14D80-F1FA-4F6B-A1F2-D1A02351CB7B}" type="pres">
      <dgm:prSet presAssocID="{77399BA1-915A-4BBD-A8DD-A3B23F4A0CAE}" presName="sibTrans" presStyleCnt="0"/>
      <dgm:spPr/>
    </dgm:pt>
    <dgm:pt modelId="{FEA30E73-FD49-45A8-BF71-65EEEDC4B229}" type="pres">
      <dgm:prSet presAssocID="{DC9338C8-D2A2-45C9-B78B-E0D6CBBB6F4D}" presName="compNode" presStyleCnt="0"/>
      <dgm:spPr/>
    </dgm:pt>
    <dgm:pt modelId="{A1E244D3-36EF-439E-829D-EA50B2235C55}" type="pres">
      <dgm:prSet presAssocID="{DC9338C8-D2A2-45C9-B78B-E0D6CBBB6F4D}" presName="iconRect" presStyleLbl="node1" presStyleIdx="3" presStyleCnt="5" custLinFactNeighborX="1289" custLinFactNeighborY="386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o sign"/>
        </a:ext>
      </dgm:extLst>
    </dgm:pt>
    <dgm:pt modelId="{F0C6E91A-AB86-40A3-A229-7C40B3B0AC7F}" type="pres">
      <dgm:prSet presAssocID="{DC9338C8-D2A2-45C9-B78B-E0D6CBBB6F4D}" presName="spaceRect" presStyleCnt="0"/>
      <dgm:spPr/>
    </dgm:pt>
    <dgm:pt modelId="{C83B021E-2553-4768-86DE-56380E7DB7FF}" type="pres">
      <dgm:prSet presAssocID="{DC9338C8-D2A2-45C9-B78B-E0D6CBBB6F4D}" presName="textRect" presStyleLbl="revTx" presStyleIdx="3" presStyleCnt="5">
        <dgm:presLayoutVars>
          <dgm:chMax val="1"/>
          <dgm:chPref val="1"/>
        </dgm:presLayoutVars>
      </dgm:prSet>
      <dgm:spPr/>
    </dgm:pt>
    <dgm:pt modelId="{AE2ABFD8-F6DE-44DC-B9EA-40582BF084A3}" type="pres">
      <dgm:prSet presAssocID="{0DDC3B7B-7CC4-48F6-AC57-74555544812A}" presName="sibTrans" presStyleCnt="0"/>
      <dgm:spPr/>
    </dgm:pt>
    <dgm:pt modelId="{03DED903-DAE5-4323-9293-C99B3239997A}" type="pres">
      <dgm:prSet presAssocID="{6B124D81-848D-4B28-8225-34AFABE9504C}" presName="compNode" presStyleCnt="0"/>
      <dgm:spPr/>
    </dgm:pt>
    <dgm:pt modelId="{856D6C26-DBDB-435B-8D82-2DAA4FCC65E3}" type="pres">
      <dgm:prSet presAssocID="{6B124D81-848D-4B28-8225-34AFABE9504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ustomer Review"/>
        </a:ext>
      </dgm:extLst>
    </dgm:pt>
    <dgm:pt modelId="{0796C85E-EF8C-4048-A68D-71FA60F08F04}" type="pres">
      <dgm:prSet presAssocID="{6B124D81-848D-4B28-8225-34AFABE9504C}" presName="spaceRect" presStyleCnt="0"/>
      <dgm:spPr/>
    </dgm:pt>
    <dgm:pt modelId="{C69C22B7-139B-467E-8A41-0501463E407B}" type="pres">
      <dgm:prSet presAssocID="{6B124D81-848D-4B28-8225-34AFABE9504C}" presName="textRect" presStyleLbl="revTx" presStyleIdx="4" presStyleCnt="5">
        <dgm:presLayoutVars>
          <dgm:chMax val="1"/>
          <dgm:chPref val="1"/>
        </dgm:presLayoutVars>
      </dgm:prSet>
      <dgm:spPr/>
    </dgm:pt>
  </dgm:ptLst>
  <dgm:cxnLst>
    <dgm:cxn modelId="{5F86BD1A-BA78-4AF6-BF8E-DFC55EF83F71}" type="presOf" srcId="{0957505F-553E-4EFF-991A-263797E05061}" destId="{9AA2F2A6-30E4-419A-BAE5-B19BB16EF2D8}" srcOrd="0" destOrd="0" presId="urn:microsoft.com/office/officeart/2018/2/layout/IconLabelList"/>
    <dgm:cxn modelId="{7E56C52B-6E9C-4239-A8EA-0D05A3E426A5}" type="presOf" srcId="{054CBCAF-F051-4EE1-8599-0782BCD8205E}" destId="{09CBF812-A740-4260-BCA7-AAA83AED6589}" srcOrd="0" destOrd="0" presId="urn:microsoft.com/office/officeart/2018/2/layout/IconLabelList"/>
    <dgm:cxn modelId="{28129C33-7061-4E65-B018-005D2F111685}" type="presOf" srcId="{DA80B182-FE16-45AE-9227-204C1D1B9DD8}" destId="{6C408C5D-20A7-481F-BAC4-B1D242290CC4}" srcOrd="0" destOrd="0" presId="urn:microsoft.com/office/officeart/2018/2/layout/IconLabelList"/>
    <dgm:cxn modelId="{A529EF3B-DB16-4023-93C7-4AA7C7A9EC3D}" srcId="{DA80B182-FE16-45AE-9227-204C1D1B9DD8}" destId="{AEF9DAC2-876D-4313-A3BD-29A65A551372}" srcOrd="0" destOrd="0" parTransId="{D680A297-0C1F-4552-AA51-80095E5984B8}" sibTransId="{153E773A-31C3-4136-9CCF-F9F5B1C5FBE6}"/>
    <dgm:cxn modelId="{019B464C-8267-467B-96BA-8FEFE178B302}" srcId="{DA80B182-FE16-45AE-9227-204C1D1B9DD8}" destId="{6B124D81-848D-4B28-8225-34AFABE9504C}" srcOrd="4" destOrd="0" parTransId="{3257D96C-A1A7-4CC6-8E24-2479053432CC}" sibTransId="{CA785CBA-7EAB-4106-8971-EAE3B1CB8C37}"/>
    <dgm:cxn modelId="{2B4B6078-2FB3-4522-80FE-820388DD0568}" type="presOf" srcId="{6B124D81-848D-4B28-8225-34AFABE9504C}" destId="{C69C22B7-139B-467E-8A41-0501463E407B}" srcOrd="0" destOrd="0" presId="urn:microsoft.com/office/officeart/2018/2/layout/IconLabelList"/>
    <dgm:cxn modelId="{DEE0497A-0798-4EDA-B9E8-FEE0C5D3D58E}" srcId="{DA80B182-FE16-45AE-9227-204C1D1B9DD8}" destId="{DC9338C8-D2A2-45C9-B78B-E0D6CBBB6F4D}" srcOrd="3" destOrd="0" parTransId="{EEDDE253-AEF0-4D94-B0B5-37E34C218A25}" sibTransId="{0DDC3B7B-7CC4-48F6-AC57-74555544812A}"/>
    <dgm:cxn modelId="{5DB137A0-6546-453B-A7E9-E58431E7D61C}" type="presOf" srcId="{AEF9DAC2-876D-4313-A3BD-29A65A551372}" destId="{4C8F9A0A-27B5-4FC2-98C9-2E238C68B44F}" srcOrd="0" destOrd="0" presId="urn:microsoft.com/office/officeart/2018/2/layout/IconLabelList"/>
    <dgm:cxn modelId="{05422DD7-2059-4307-840E-641FAE7273EE}" srcId="{DA80B182-FE16-45AE-9227-204C1D1B9DD8}" destId="{054CBCAF-F051-4EE1-8599-0782BCD8205E}" srcOrd="1" destOrd="0" parTransId="{78E4036D-4713-42DF-8AB1-11A415D1335B}" sibTransId="{D4C62131-F803-4155-8F76-2195F1211A5D}"/>
    <dgm:cxn modelId="{077837D9-9B50-41FB-888F-EFB5129E15A9}" srcId="{DA80B182-FE16-45AE-9227-204C1D1B9DD8}" destId="{0957505F-553E-4EFF-991A-263797E05061}" srcOrd="2" destOrd="0" parTransId="{B479B0A2-26DF-44E0-AF4E-7D8AFDF4388B}" sibTransId="{77399BA1-915A-4BBD-A8DD-A3B23F4A0CAE}"/>
    <dgm:cxn modelId="{920358F8-1C21-4937-B3AA-06B4FFFFB8BC}" type="presOf" srcId="{DC9338C8-D2A2-45C9-B78B-E0D6CBBB6F4D}" destId="{C83B021E-2553-4768-86DE-56380E7DB7FF}" srcOrd="0" destOrd="0" presId="urn:microsoft.com/office/officeart/2018/2/layout/IconLabelList"/>
    <dgm:cxn modelId="{D025867A-585C-4449-8872-46086059B4AD}" type="presParOf" srcId="{6C408C5D-20A7-481F-BAC4-B1D242290CC4}" destId="{DFD97938-42F4-46CA-88C0-201251D4A2B1}" srcOrd="0" destOrd="0" presId="urn:microsoft.com/office/officeart/2018/2/layout/IconLabelList"/>
    <dgm:cxn modelId="{591CDD99-91DD-4202-B2C7-3E8CCF3A4C34}" type="presParOf" srcId="{DFD97938-42F4-46CA-88C0-201251D4A2B1}" destId="{E1D15DA5-6529-49EF-955C-02E7AAA21889}" srcOrd="0" destOrd="0" presId="urn:microsoft.com/office/officeart/2018/2/layout/IconLabelList"/>
    <dgm:cxn modelId="{857FCEA0-44D9-4186-8760-52F6E054BC20}" type="presParOf" srcId="{DFD97938-42F4-46CA-88C0-201251D4A2B1}" destId="{C820CA87-E466-47DC-AF3E-311E6AC17A1D}" srcOrd="1" destOrd="0" presId="urn:microsoft.com/office/officeart/2018/2/layout/IconLabelList"/>
    <dgm:cxn modelId="{906401BD-B2DB-49CC-96CD-E4ED60A0A6B7}" type="presParOf" srcId="{DFD97938-42F4-46CA-88C0-201251D4A2B1}" destId="{4C8F9A0A-27B5-4FC2-98C9-2E238C68B44F}" srcOrd="2" destOrd="0" presId="urn:microsoft.com/office/officeart/2018/2/layout/IconLabelList"/>
    <dgm:cxn modelId="{83BC75C1-81F1-436A-B0DB-CDA99FCF4B19}" type="presParOf" srcId="{6C408C5D-20A7-481F-BAC4-B1D242290CC4}" destId="{159270CE-5C83-42B2-87B0-F68E8267610D}" srcOrd="1" destOrd="0" presId="urn:microsoft.com/office/officeart/2018/2/layout/IconLabelList"/>
    <dgm:cxn modelId="{73FE6967-03DE-4F06-8F0F-D96562646528}" type="presParOf" srcId="{6C408C5D-20A7-481F-BAC4-B1D242290CC4}" destId="{45219EE3-EDC0-4E3C-8567-2F21A331E6C5}" srcOrd="2" destOrd="0" presId="urn:microsoft.com/office/officeart/2018/2/layout/IconLabelList"/>
    <dgm:cxn modelId="{C657C0EF-1F4C-457B-9BD6-3718FD3F1B38}" type="presParOf" srcId="{45219EE3-EDC0-4E3C-8567-2F21A331E6C5}" destId="{3C61280E-B17E-4699-BDA7-B1AEFBF895CE}" srcOrd="0" destOrd="0" presId="urn:microsoft.com/office/officeart/2018/2/layout/IconLabelList"/>
    <dgm:cxn modelId="{5263AA3C-C024-4CE8-84B2-2DA33FB081EA}" type="presParOf" srcId="{45219EE3-EDC0-4E3C-8567-2F21A331E6C5}" destId="{018A1D6D-F53D-45E8-914F-781BB2764EF2}" srcOrd="1" destOrd="0" presId="urn:microsoft.com/office/officeart/2018/2/layout/IconLabelList"/>
    <dgm:cxn modelId="{544F34C1-6FDD-41D2-A24F-5A5A11EAAC41}" type="presParOf" srcId="{45219EE3-EDC0-4E3C-8567-2F21A331E6C5}" destId="{09CBF812-A740-4260-BCA7-AAA83AED6589}" srcOrd="2" destOrd="0" presId="urn:microsoft.com/office/officeart/2018/2/layout/IconLabelList"/>
    <dgm:cxn modelId="{1B06C9DD-B5C5-4445-9572-32D60ECF0D32}" type="presParOf" srcId="{6C408C5D-20A7-481F-BAC4-B1D242290CC4}" destId="{DADA22DC-9105-4FC7-A672-106D769FD045}" srcOrd="3" destOrd="0" presId="urn:microsoft.com/office/officeart/2018/2/layout/IconLabelList"/>
    <dgm:cxn modelId="{F1A5121B-1BA1-4261-B483-B631D89996E4}" type="presParOf" srcId="{6C408C5D-20A7-481F-BAC4-B1D242290CC4}" destId="{BB87B4AC-5BF2-45DA-9ED3-0C9A154BBCDD}" srcOrd="4" destOrd="0" presId="urn:microsoft.com/office/officeart/2018/2/layout/IconLabelList"/>
    <dgm:cxn modelId="{1FAE0117-618B-4539-AD6E-2F7AD9F94CF4}" type="presParOf" srcId="{BB87B4AC-5BF2-45DA-9ED3-0C9A154BBCDD}" destId="{D7688BBA-ECAA-4E25-AD90-6B5508A491C8}" srcOrd="0" destOrd="0" presId="urn:microsoft.com/office/officeart/2018/2/layout/IconLabelList"/>
    <dgm:cxn modelId="{E9346F70-3403-4512-99A6-CD73ECD966B4}" type="presParOf" srcId="{BB87B4AC-5BF2-45DA-9ED3-0C9A154BBCDD}" destId="{AB1426F6-3D3D-4BFC-AC43-933BB41D7791}" srcOrd="1" destOrd="0" presId="urn:microsoft.com/office/officeart/2018/2/layout/IconLabelList"/>
    <dgm:cxn modelId="{C36AFFB9-728C-4EEE-ADF0-D5541B633760}" type="presParOf" srcId="{BB87B4AC-5BF2-45DA-9ED3-0C9A154BBCDD}" destId="{9AA2F2A6-30E4-419A-BAE5-B19BB16EF2D8}" srcOrd="2" destOrd="0" presId="urn:microsoft.com/office/officeart/2018/2/layout/IconLabelList"/>
    <dgm:cxn modelId="{A7385A5B-3D15-456B-8D1B-00DD08FAD9BF}" type="presParOf" srcId="{6C408C5D-20A7-481F-BAC4-B1D242290CC4}" destId="{F6E14D80-F1FA-4F6B-A1F2-D1A02351CB7B}" srcOrd="5" destOrd="0" presId="urn:microsoft.com/office/officeart/2018/2/layout/IconLabelList"/>
    <dgm:cxn modelId="{F6502135-66DC-4A73-88CB-B09B51867FBD}" type="presParOf" srcId="{6C408C5D-20A7-481F-BAC4-B1D242290CC4}" destId="{FEA30E73-FD49-45A8-BF71-65EEEDC4B229}" srcOrd="6" destOrd="0" presId="urn:microsoft.com/office/officeart/2018/2/layout/IconLabelList"/>
    <dgm:cxn modelId="{CD65A6D2-A9E3-4B33-B9FB-82CA9F97FA94}" type="presParOf" srcId="{FEA30E73-FD49-45A8-BF71-65EEEDC4B229}" destId="{A1E244D3-36EF-439E-829D-EA50B2235C55}" srcOrd="0" destOrd="0" presId="urn:microsoft.com/office/officeart/2018/2/layout/IconLabelList"/>
    <dgm:cxn modelId="{13CA2BE1-FB19-40D0-A845-CED279746018}" type="presParOf" srcId="{FEA30E73-FD49-45A8-BF71-65EEEDC4B229}" destId="{F0C6E91A-AB86-40A3-A229-7C40B3B0AC7F}" srcOrd="1" destOrd="0" presId="urn:microsoft.com/office/officeart/2018/2/layout/IconLabelList"/>
    <dgm:cxn modelId="{AF6D432B-0C25-4EE7-80AE-FE70AC1EC913}" type="presParOf" srcId="{FEA30E73-FD49-45A8-BF71-65EEEDC4B229}" destId="{C83B021E-2553-4768-86DE-56380E7DB7FF}" srcOrd="2" destOrd="0" presId="urn:microsoft.com/office/officeart/2018/2/layout/IconLabelList"/>
    <dgm:cxn modelId="{B9DB5883-DAA8-4FAC-A3AC-A15A73DDC6C7}" type="presParOf" srcId="{6C408C5D-20A7-481F-BAC4-B1D242290CC4}" destId="{AE2ABFD8-F6DE-44DC-B9EA-40582BF084A3}" srcOrd="7" destOrd="0" presId="urn:microsoft.com/office/officeart/2018/2/layout/IconLabelList"/>
    <dgm:cxn modelId="{836F4268-8ABF-4B2E-B461-64AF849B4743}" type="presParOf" srcId="{6C408C5D-20A7-481F-BAC4-B1D242290CC4}" destId="{03DED903-DAE5-4323-9293-C99B3239997A}" srcOrd="8" destOrd="0" presId="urn:microsoft.com/office/officeart/2018/2/layout/IconLabelList"/>
    <dgm:cxn modelId="{85675269-5D4C-469C-B4DF-B102BA560758}" type="presParOf" srcId="{03DED903-DAE5-4323-9293-C99B3239997A}" destId="{856D6C26-DBDB-435B-8D82-2DAA4FCC65E3}" srcOrd="0" destOrd="0" presId="urn:microsoft.com/office/officeart/2018/2/layout/IconLabelList"/>
    <dgm:cxn modelId="{22A1E2CA-7F80-4CD7-80FA-CA3E0AF75AB3}" type="presParOf" srcId="{03DED903-DAE5-4323-9293-C99B3239997A}" destId="{0796C85E-EF8C-4048-A68D-71FA60F08F04}" srcOrd="1" destOrd="0" presId="urn:microsoft.com/office/officeart/2018/2/layout/IconLabelList"/>
    <dgm:cxn modelId="{7F79A986-C555-49F3-A521-132C811CF35B}" type="presParOf" srcId="{03DED903-DAE5-4323-9293-C99B3239997A}" destId="{C69C22B7-139B-467E-8A41-0501463E407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FD288-0C12-4E69-9A7E-42F11717E7C6}">
      <dsp:nvSpPr>
        <dsp:cNvPr id="0" name=""/>
        <dsp:cNvSpPr/>
      </dsp:nvSpPr>
      <dsp:spPr>
        <a:xfrm>
          <a:off x="0" y="461"/>
          <a:ext cx="6797645" cy="10798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52D795-1F4F-4873-9F63-7A4AD79CD43B}">
      <dsp:nvSpPr>
        <dsp:cNvPr id="0" name=""/>
        <dsp:cNvSpPr/>
      </dsp:nvSpPr>
      <dsp:spPr>
        <a:xfrm>
          <a:off x="326656" y="243428"/>
          <a:ext cx="593920" cy="5939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A807CE-AF38-45CE-BE0D-8410B3AE03F4}">
      <dsp:nvSpPr>
        <dsp:cNvPr id="0" name=""/>
        <dsp:cNvSpPr/>
      </dsp:nvSpPr>
      <dsp:spPr>
        <a:xfrm>
          <a:off x="1247232" y="461"/>
          <a:ext cx="5550412" cy="1079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285" tIns="114285" rIns="114285" bIns="114285" numCol="1" spcCol="1270" anchor="ctr" anchorCtr="0">
          <a:noAutofit/>
        </a:bodyPr>
        <a:lstStyle/>
        <a:p>
          <a:pPr marL="0" lvl="0" indent="0" algn="l" defTabSz="889000">
            <a:lnSpc>
              <a:spcPct val="90000"/>
            </a:lnSpc>
            <a:spcBef>
              <a:spcPct val="0"/>
            </a:spcBef>
            <a:spcAft>
              <a:spcPct val="35000"/>
            </a:spcAft>
            <a:buNone/>
          </a:pPr>
          <a:r>
            <a:rPr lang="en-US" sz="2000" b="1" kern="1200" dirty="0"/>
            <a:t>5,070 fatal work injuries</a:t>
          </a:r>
          <a:r>
            <a:rPr lang="en-US" sz="2000" kern="1200" dirty="0"/>
            <a:t> were recorded in the U.S. in 2024.</a:t>
          </a:r>
        </a:p>
      </dsp:txBody>
      <dsp:txXfrm>
        <a:off x="1247232" y="461"/>
        <a:ext cx="5550412" cy="1079855"/>
      </dsp:txXfrm>
    </dsp:sp>
    <dsp:sp modelId="{C64BD6BD-EB2C-4527-BF56-B5818D7B5A16}">
      <dsp:nvSpPr>
        <dsp:cNvPr id="0" name=""/>
        <dsp:cNvSpPr/>
      </dsp:nvSpPr>
      <dsp:spPr>
        <a:xfrm>
          <a:off x="0" y="1350280"/>
          <a:ext cx="6797645" cy="10798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2C9E2E-6E34-4338-9781-BB9876A6B603}">
      <dsp:nvSpPr>
        <dsp:cNvPr id="0" name=""/>
        <dsp:cNvSpPr/>
      </dsp:nvSpPr>
      <dsp:spPr>
        <a:xfrm>
          <a:off x="326656" y="1593247"/>
          <a:ext cx="593920" cy="5939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8EB408-4CCD-40C4-ADB3-0B6D8229C763}">
      <dsp:nvSpPr>
        <dsp:cNvPr id="0" name=""/>
        <dsp:cNvSpPr/>
      </dsp:nvSpPr>
      <dsp:spPr>
        <a:xfrm>
          <a:off x="1247232" y="1350280"/>
          <a:ext cx="5550412" cy="1079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285" tIns="114285" rIns="114285" bIns="114285" numCol="1" spcCol="1270" anchor="ctr" anchorCtr="0">
          <a:noAutofit/>
        </a:bodyPr>
        <a:lstStyle/>
        <a:p>
          <a:pPr marL="0" lvl="0" indent="0" algn="l" defTabSz="889000">
            <a:lnSpc>
              <a:spcPct val="90000"/>
            </a:lnSpc>
            <a:spcBef>
              <a:spcPct val="0"/>
            </a:spcBef>
            <a:spcAft>
              <a:spcPct val="35000"/>
            </a:spcAft>
            <a:buNone/>
          </a:pPr>
          <a:r>
            <a:rPr lang="en-US" sz="2000" b="1" kern="1200" dirty="0"/>
            <a:t>1,032</a:t>
          </a:r>
          <a:r>
            <a:rPr lang="en-US" sz="2000" kern="1200" dirty="0"/>
            <a:t> of these fatalities (20%) involved </a:t>
          </a:r>
          <a:r>
            <a:rPr lang="en-US" sz="2000" b="1" kern="1200" dirty="0"/>
            <a:t>construction and extraction workers</a:t>
          </a:r>
          <a:r>
            <a:rPr lang="en-US" sz="2000" kern="1200" dirty="0"/>
            <a:t>.</a:t>
          </a:r>
        </a:p>
      </dsp:txBody>
      <dsp:txXfrm>
        <a:off x="1247232" y="1350280"/>
        <a:ext cx="5550412" cy="1079855"/>
      </dsp:txXfrm>
    </dsp:sp>
    <dsp:sp modelId="{9E4F47FB-F4FF-4339-8D98-FEA5DC9814B2}">
      <dsp:nvSpPr>
        <dsp:cNvPr id="0" name=""/>
        <dsp:cNvSpPr/>
      </dsp:nvSpPr>
      <dsp:spPr>
        <a:xfrm>
          <a:off x="0" y="2700099"/>
          <a:ext cx="6797645" cy="10798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1F7858-96E0-49A6-ADF4-43D85B2D010B}">
      <dsp:nvSpPr>
        <dsp:cNvPr id="0" name=""/>
        <dsp:cNvSpPr/>
      </dsp:nvSpPr>
      <dsp:spPr>
        <a:xfrm>
          <a:off x="326656" y="2943066"/>
          <a:ext cx="593920" cy="5939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C1C61B-C83F-4926-BE46-509B67A13642}">
      <dsp:nvSpPr>
        <dsp:cNvPr id="0" name=""/>
        <dsp:cNvSpPr/>
      </dsp:nvSpPr>
      <dsp:spPr>
        <a:xfrm>
          <a:off x="1247232" y="2700099"/>
          <a:ext cx="5550412" cy="1079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285" tIns="114285" rIns="114285" bIns="114285" numCol="1" spcCol="1270" anchor="ctr" anchorCtr="0">
          <a:noAutofit/>
        </a:bodyPr>
        <a:lstStyle/>
        <a:p>
          <a:pPr marL="0" lvl="0" indent="0" algn="l" defTabSz="889000">
            <a:lnSpc>
              <a:spcPct val="90000"/>
            </a:lnSpc>
            <a:spcBef>
              <a:spcPct val="0"/>
            </a:spcBef>
            <a:spcAft>
              <a:spcPct val="35000"/>
            </a:spcAft>
            <a:buNone/>
          </a:pPr>
          <a:r>
            <a:rPr lang="en-US" sz="2000" b="1" kern="1200" dirty="0"/>
            <a:t>Slips, trips, and falls </a:t>
          </a:r>
          <a:r>
            <a:rPr lang="en-US" sz="2000" b="0" kern="1200" dirty="0"/>
            <a:t>accounted for 370</a:t>
          </a:r>
          <a:r>
            <a:rPr lang="en-US" sz="2000" b="1" kern="1200" dirty="0"/>
            <a:t> </a:t>
          </a:r>
          <a:r>
            <a:rPr lang="en-US" sz="2000" kern="1200" dirty="0"/>
            <a:t>(36%) of all construction and extraction related fatalities.</a:t>
          </a:r>
        </a:p>
      </dsp:txBody>
      <dsp:txXfrm>
        <a:off x="1247232" y="2700099"/>
        <a:ext cx="5550412" cy="10798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15DA5-6529-49EF-955C-02E7AAA21889}">
      <dsp:nvSpPr>
        <dsp:cNvPr id="0" name=""/>
        <dsp:cNvSpPr/>
      </dsp:nvSpPr>
      <dsp:spPr>
        <a:xfrm>
          <a:off x="513159" y="366966"/>
          <a:ext cx="714287" cy="7142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8F9A0A-27B5-4FC2-98C9-2E238C68B44F}">
      <dsp:nvSpPr>
        <dsp:cNvPr id="0" name=""/>
        <dsp:cNvSpPr/>
      </dsp:nvSpPr>
      <dsp:spPr>
        <a:xfrm>
          <a:off x="76650" y="1342334"/>
          <a:ext cx="1587304" cy="63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dirty="0"/>
            <a:t>Obey warning signs.</a:t>
          </a:r>
        </a:p>
      </dsp:txBody>
      <dsp:txXfrm>
        <a:off x="76650" y="1342334"/>
        <a:ext cx="1587304" cy="634921"/>
      </dsp:txXfrm>
    </dsp:sp>
    <dsp:sp modelId="{3C61280E-B17E-4699-BDA7-B1AEFBF895CE}">
      <dsp:nvSpPr>
        <dsp:cNvPr id="0" name=""/>
        <dsp:cNvSpPr/>
      </dsp:nvSpPr>
      <dsp:spPr>
        <a:xfrm>
          <a:off x="2378242" y="366966"/>
          <a:ext cx="714287" cy="7142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CBF812-A740-4260-BCA7-AAA83AED6589}">
      <dsp:nvSpPr>
        <dsp:cNvPr id="0" name=""/>
        <dsp:cNvSpPr/>
      </dsp:nvSpPr>
      <dsp:spPr>
        <a:xfrm>
          <a:off x="1941733" y="1342334"/>
          <a:ext cx="1587304" cy="63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dirty="0"/>
            <a:t>Follow safety procedures.</a:t>
          </a:r>
        </a:p>
      </dsp:txBody>
      <dsp:txXfrm>
        <a:off x="1941733" y="1342334"/>
        <a:ext cx="1587304" cy="634921"/>
      </dsp:txXfrm>
    </dsp:sp>
    <dsp:sp modelId="{D7688BBA-ECAA-4E25-AD90-6B5508A491C8}">
      <dsp:nvSpPr>
        <dsp:cNvPr id="0" name=""/>
        <dsp:cNvSpPr/>
      </dsp:nvSpPr>
      <dsp:spPr>
        <a:xfrm>
          <a:off x="4243325" y="366966"/>
          <a:ext cx="714287" cy="7142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A2F2A6-30E4-419A-BAE5-B19BB16EF2D8}">
      <dsp:nvSpPr>
        <dsp:cNvPr id="0" name=""/>
        <dsp:cNvSpPr/>
      </dsp:nvSpPr>
      <dsp:spPr>
        <a:xfrm>
          <a:off x="3806816" y="1342334"/>
          <a:ext cx="1587304" cy="63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a:t>Do not take shortcuts.</a:t>
          </a:r>
        </a:p>
      </dsp:txBody>
      <dsp:txXfrm>
        <a:off x="3806816" y="1342334"/>
        <a:ext cx="1587304" cy="634921"/>
      </dsp:txXfrm>
    </dsp:sp>
    <dsp:sp modelId="{A1E244D3-36EF-439E-829D-EA50B2235C55}">
      <dsp:nvSpPr>
        <dsp:cNvPr id="0" name=""/>
        <dsp:cNvSpPr/>
      </dsp:nvSpPr>
      <dsp:spPr>
        <a:xfrm>
          <a:off x="6117615" y="394588"/>
          <a:ext cx="714287" cy="7142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3B021E-2553-4768-86DE-56380E7DB7FF}">
      <dsp:nvSpPr>
        <dsp:cNvPr id="0" name=""/>
        <dsp:cNvSpPr/>
      </dsp:nvSpPr>
      <dsp:spPr>
        <a:xfrm>
          <a:off x="5671899" y="1342334"/>
          <a:ext cx="1587304" cy="63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a:t>Do not engage in horseplay.</a:t>
          </a:r>
        </a:p>
      </dsp:txBody>
      <dsp:txXfrm>
        <a:off x="5671899" y="1342334"/>
        <a:ext cx="1587304" cy="634921"/>
      </dsp:txXfrm>
    </dsp:sp>
    <dsp:sp modelId="{856D6C26-DBDB-435B-8D82-2DAA4FCC65E3}">
      <dsp:nvSpPr>
        <dsp:cNvPr id="0" name=""/>
        <dsp:cNvSpPr/>
      </dsp:nvSpPr>
      <dsp:spPr>
        <a:xfrm>
          <a:off x="3310783" y="2374082"/>
          <a:ext cx="714287" cy="7142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9C22B7-139B-467E-8A41-0501463E407B}">
      <dsp:nvSpPr>
        <dsp:cNvPr id="0" name=""/>
        <dsp:cNvSpPr/>
      </dsp:nvSpPr>
      <dsp:spPr>
        <a:xfrm>
          <a:off x="2874275" y="3349449"/>
          <a:ext cx="1587304" cy="63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dirty="0"/>
            <a:t>Use common sense.</a:t>
          </a:r>
        </a:p>
      </dsp:txBody>
      <dsp:txXfrm>
        <a:off x="2874275" y="3349449"/>
        <a:ext cx="1587304" cy="63492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073145-D4D8-4C6C-AFC2-32C2164BF648}" type="datetimeFigureOut">
              <a:rPr lang="en-US" smtClean="0"/>
              <a:t>3/18/2026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581240-C86A-463B-B5B6-5862CF583CD2}" type="slidenum">
              <a:rPr lang="en-US" smtClean="0"/>
              <a:t>‹#›</a:t>
            </a:fld>
            <a:endParaRPr lang="en-US"/>
          </a:p>
        </p:txBody>
      </p:sp>
    </p:spTree>
    <p:extLst>
      <p:ext uri="{BB962C8B-B14F-4D97-AF65-F5344CB8AC3E}">
        <p14:creationId xmlns:p14="http://schemas.microsoft.com/office/powerpoint/2010/main" val="2490947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effectLst/>
                <a:latin typeface="Arial" panose="020B0604020202020204" pitchFamily="34" charset="0"/>
                <a:ea typeface="Times New Roman" panose="02020603050405020304" pitchFamily="18"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effectLst/>
                <a:latin typeface="Arial" panose="020B0604020202020204" pitchFamily="34" charset="0"/>
                <a:ea typeface="Times New Roman" panose="02020603050405020304" pitchFamily="18" charset="0"/>
                <a:cs typeface="Arial" panose="020B0604020202020204" pitchFamily="34" charset="0"/>
              </a:rPr>
              <a:t>This training contains several training videos. You will need your username and password </a:t>
            </a:r>
            <a:r>
              <a:rPr lang="en-US" sz="1200" b="0" i="1" dirty="0">
                <a:latin typeface="Arial" panose="020B0604020202020204" pitchFamily="34" charset="0"/>
                <a:ea typeface="Times New Roman" panose="02020603050405020304" pitchFamily="18" charset="0"/>
                <a:cs typeface="Arial" panose="020B0604020202020204" pitchFamily="34" charset="0"/>
              </a:rPr>
              <a:t>to access </a:t>
            </a:r>
            <a:r>
              <a:rPr lang="en-US" sz="1200" b="0" i="1" dirty="0">
                <a:effectLst/>
                <a:latin typeface="Arial" panose="020B0604020202020204" pitchFamily="34" charset="0"/>
                <a:ea typeface="Times New Roman" panose="02020603050405020304" pitchFamily="18" charset="0"/>
                <a:cs typeface="Arial" panose="020B0604020202020204" pitchFamily="34" charset="0"/>
              </a:rPr>
              <a:t>Summit’s online safety training videos, provided by </a:t>
            </a:r>
            <a:r>
              <a:rPr lang="en-US" sz="1200" b="0" i="1" dirty="0" err="1">
                <a:effectLst/>
                <a:latin typeface="Arial" panose="020B0604020202020204" pitchFamily="34" charset="0"/>
                <a:ea typeface="Times New Roman" panose="02020603050405020304" pitchFamily="18" charset="0"/>
                <a:cs typeface="Arial" panose="020B0604020202020204" pitchFamily="34" charset="0"/>
              </a:rPr>
              <a:t>Streamery</a:t>
            </a:r>
            <a:r>
              <a:rPr lang="en-US" sz="1200" b="0" i="1" dirty="0">
                <a:effectLst/>
                <a:latin typeface="Arial" panose="020B0604020202020204" pitchFamily="34" charset="0"/>
                <a:ea typeface="Times New Roman" panose="02020603050405020304" pitchFamily="18" charset="0"/>
                <a:cs typeface="Arial" panose="020B0604020202020204" pitchFamily="34" charset="0"/>
              </a:rPr>
              <a:t>.</a:t>
            </a:r>
            <a:r>
              <a:rPr lang="en-US" sz="1200" b="0" i="1" dirty="0">
                <a:effectLst/>
                <a:latin typeface="Calibri" panose="020F0502020204030204" pitchFamily="34" charset="0"/>
                <a:ea typeface="Times New Roman" panose="02020603050405020304" pitchFamily="18" charset="0"/>
              </a:rPr>
              <a:t> Visit our website </a:t>
            </a:r>
            <a:r>
              <a:rPr lang="en-US" sz="1200" b="0" i="1" dirty="0">
                <a:effectLst/>
                <a:ea typeface="Times New Roman" panose="02020603050405020304" pitchFamily="18" charset="0"/>
              </a:rPr>
              <a:t>to request login credentials.</a:t>
            </a:r>
            <a:endParaRPr lang="en-US" dirty="0"/>
          </a:p>
          <a:p>
            <a:endParaRPr lang="en-US" dirty="0"/>
          </a:p>
        </p:txBody>
      </p:sp>
      <p:sp>
        <p:nvSpPr>
          <p:cNvPr id="4" name="Slide Number Placeholder 3"/>
          <p:cNvSpPr>
            <a:spLocks noGrp="1"/>
          </p:cNvSpPr>
          <p:nvPr>
            <p:ph type="sldNum" sz="quarter" idx="5"/>
          </p:nvPr>
        </p:nvSpPr>
        <p:spPr/>
        <p:txBody>
          <a:bodyPr/>
          <a:lstStyle/>
          <a:p>
            <a:fld id="{E1581240-C86A-463B-B5B6-5862CF583CD2}" type="slidenum">
              <a:rPr lang="en-US" smtClean="0"/>
              <a:t>1</a:t>
            </a:fld>
            <a:endParaRPr lang="en-US"/>
          </a:p>
        </p:txBody>
      </p:sp>
    </p:spTree>
    <p:extLst>
      <p:ext uri="{BB962C8B-B14F-4D97-AF65-F5344CB8AC3E}">
        <p14:creationId xmlns:p14="http://schemas.microsoft.com/office/powerpoint/2010/main" val="375049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Discuss company-specific policies/rules regarding lifting and carrying.</a:t>
            </a:r>
          </a:p>
          <a:p>
            <a:endParaRPr lang="en-US" dirty="0"/>
          </a:p>
        </p:txBody>
      </p:sp>
      <p:sp>
        <p:nvSpPr>
          <p:cNvPr id="4" name="Slide Number Placeholder 3"/>
          <p:cNvSpPr>
            <a:spLocks noGrp="1"/>
          </p:cNvSpPr>
          <p:nvPr>
            <p:ph type="sldNum" sz="quarter" idx="5"/>
          </p:nvPr>
        </p:nvSpPr>
        <p:spPr/>
        <p:txBody>
          <a:bodyPr/>
          <a:lstStyle/>
          <a:p>
            <a:fld id="{E1581240-C86A-463B-B5B6-5862CF583CD2}" type="slidenum">
              <a:rPr lang="en-US" smtClean="0"/>
              <a:t>11</a:t>
            </a:fld>
            <a:endParaRPr lang="en-US"/>
          </a:p>
        </p:txBody>
      </p:sp>
    </p:spTree>
    <p:extLst>
      <p:ext uri="{BB962C8B-B14F-4D97-AF65-F5344CB8AC3E}">
        <p14:creationId xmlns:p14="http://schemas.microsoft.com/office/powerpoint/2010/main" val="256340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effectLst/>
                <a:latin typeface="Arial" panose="020B0604020202020204" pitchFamily="34" charset="0"/>
                <a:ea typeface="Times New Roman" panose="02020603050405020304" pitchFamily="18" charset="0"/>
                <a:cs typeface="Arial" panose="020B0604020202020204" pitchFamily="34" charset="0"/>
              </a:rPr>
              <a:t>You will need your username and password </a:t>
            </a:r>
            <a:r>
              <a:rPr lang="en-US" sz="1200" b="0" i="1" dirty="0">
                <a:latin typeface="Arial" panose="020B0604020202020204" pitchFamily="34" charset="0"/>
                <a:ea typeface="Times New Roman" panose="02020603050405020304" pitchFamily="18" charset="0"/>
                <a:cs typeface="Arial" panose="020B0604020202020204" pitchFamily="34" charset="0"/>
              </a:rPr>
              <a:t>to access </a:t>
            </a:r>
            <a:r>
              <a:rPr lang="en-US" sz="1200" b="0" i="1" dirty="0">
                <a:effectLst/>
                <a:latin typeface="Arial" panose="020B0604020202020204" pitchFamily="34" charset="0"/>
                <a:ea typeface="Times New Roman" panose="02020603050405020304" pitchFamily="18" charset="0"/>
                <a:cs typeface="Arial" panose="020B0604020202020204" pitchFamily="34" charset="0"/>
              </a:rPr>
              <a:t>Summit’s online safety training videos, provided by </a:t>
            </a:r>
            <a:r>
              <a:rPr lang="en-US" sz="1200" b="0" i="1" dirty="0" err="1">
                <a:effectLst/>
                <a:latin typeface="Arial" panose="020B0604020202020204" pitchFamily="34" charset="0"/>
                <a:ea typeface="Times New Roman" panose="02020603050405020304" pitchFamily="18" charset="0"/>
                <a:cs typeface="Arial" panose="020B0604020202020204" pitchFamily="34" charset="0"/>
              </a:rPr>
              <a:t>Streamery</a:t>
            </a:r>
            <a:r>
              <a:rPr lang="en-US" sz="1200" b="0" i="1" dirty="0">
                <a:effectLst/>
                <a:latin typeface="Arial" panose="020B0604020202020204" pitchFamily="34" charset="0"/>
                <a:ea typeface="Times New Roman" panose="02020603050405020304" pitchFamily="18" charset="0"/>
                <a:cs typeface="Arial" panose="020B0604020202020204" pitchFamily="34" charset="0"/>
              </a:rPr>
              <a:t>.</a:t>
            </a:r>
            <a:r>
              <a:rPr lang="en-US" sz="1200" b="0" i="1" dirty="0">
                <a:effectLst/>
                <a:latin typeface="Calibri" panose="020F0502020204030204" pitchFamily="34" charset="0"/>
                <a:ea typeface="Times New Roman" panose="02020603050405020304" pitchFamily="18" charset="0"/>
              </a:rPr>
              <a:t> Visit our website </a:t>
            </a:r>
            <a:r>
              <a:rPr lang="en-US" sz="1200" b="0" i="1" dirty="0">
                <a:effectLst/>
                <a:ea typeface="Times New Roman" panose="02020603050405020304" pitchFamily="18" charset="0"/>
              </a:rPr>
              <a:t>to request login credentials.</a:t>
            </a:r>
            <a:endParaRPr lang="en-US" dirty="0"/>
          </a:p>
          <a:p>
            <a:endParaRPr lang="en-US" dirty="0"/>
          </a:p>
        </p:txBody>
      </p:sp>
      <p:sp>
        <p:nvSpPr>
          <p:cNvPr id="4" name="Slide Number Placeholder 3"/>
          <p:cNvSpPr>
            <a:spLocks noGrp="1"/>
          </p:cNvSpPr>
          <p:nvPr>
            <p:ph type="sldNum" sz="quarter" idx="5"/>
          </p:nvPr>
        </p:nvSpPr>
        <p:spPr/>
        <p:txBody>
          <a:bodyPr/>
          <a:lstStyle/>
          <a:p>
            <a:fld id="{E1581240-C86A-463B-B5B6-5862CF583CD2}" type="slidenum">
              <a:rPr lang="en-US" smtClean="0"/>
              <a:t>12</a:t>
            </a:fld>
            <a:endParaRPr lang="en-US"/>
          </a:p>
        </p:txBody>
      </p:sp>
    </p:spTree>
    <p:extLst>
      <p:ext uri="{BB962C8B-B14F-4D97-AF65-F5344CB8AC3E}">
        <p14:creationId xmlns:p14="http://schemas.microsoft.com/office/powerpoint/2010/main" val="3599695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Discuss company-specific policies/rules regarding fall prevention.</a:t>
            </a:r>
          </a:p>
          <a:p>
            <a:endParaRPr lang="en-US" dirty="0"/>
          </a:p>
        </p:txBody>
      </p:sp>
      <p:sp>
        <p:nvSpPr>
          <p:cNvPr id="4" name="Slide Number Placeholder 3"/>
          <p:cNvSpPr>
            <a:spLocks noGrp="1"/>
          </p:cNvSpPr>
          <p:nvPr>
            <p:ph type="sldNum" sz="quarter" idx="5"/>
          </p:nvPr>
        </p:nvSpPr>
        <p:spPr/>
        <p:txBody>
          <a:bodyPr/>
          <a:lstStyle/>
          <a:p>
            <a:fld id="{E1581240-C86A-463B-B5B6-5862CF583CD2}" type="slidenum">
              <a:rPr lang="en-US" smtClean="0"/>
              <a:t>13</a:t>
            </a:fld>
            <a:endParaRPr lang="en-US"/>
          </a:p>
        </p:txBody>
      </p:sp>
    </p:spTree>
    <p:extLst>
      <p:ext uri="{BB962C8B-B14F-4D97-AF65-F5344CB8AC3E}">
        <p14:creationId xmlns:p14="http://schemas.microsoft.com/office/powerpoint/2010/main" val="3248654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effectLst/>
                <a:latin typeface="Arial" panose="020B0604020202020204" pitchFamily="34" charset="0"/>
                <a:ea typeface="Times New Roman" panose="02020603050405020304" pitchFamily="18" charset="0"/>
                <a:cs typeface="Arial" panose="020B0604020202020204" pitchFamily="34" charset="0"/>
              </a:rPr>
              <a:t>You will need your username and password </a:t>
            </a:r>
            <a:r>
              <a:rPr lang="en-US" sz="1200" b="0" i="1" dirty="0">
                <a:latin typeface="Arial" panose="020B0604020202020204" pitchFamily="34" charset="0"/>
                <a:ea typeface="Times New Roman" panose="02020603050405020304" pitchFamily="18" charset="0"/>
                <a:cs typeface="Arial" panose="020B0604020202020204" pitchFamily="34" charset="0"/>
              </a:rPr>
              <a:t>to access </a:t>
            </a:r>
            <a:r>
              <a:rPr lang="en-US" sz="1200" b="0" i="1" dirty="0">
                <a:effectLst/>
                <a:latin typeface="Arial" panose="020B0604020202020204" pitchFamily="34" charset="0"/>
                <a:ea typeface="Times New Roman" panose="02020603050405020304" pitchFamily="18" charset="0"/>
                <a:cs typeface="Arial" panose="020B0604020202020204" pitchFamily="34" charset="0"/>
              </a:rPr>
              <a:t>Summit’s online safety training videos, provided by </a:t>
            </a:r>
            <a:r>
              <a:rPr lang="en-US" sz="1200" b="0" i="1" dirty="0" err="1">
                <a:effectLst/>
                <a:latin typeface="Arial" panose="020B0604020202020204" pitchFamily="34" charset="0"/>
                <a:ea typeface="Times New Roman" panose="02020603050405020304" pitchFamily="18" charset="0"/>
                <a:cs typeface="Arial" panose="020B0604020202020204" pitchFamily="34" charset="0"/>
              </a:rPr>
              <a:t>Streamery</a:t>
            </a:r>
            <a:r>
              <a:rPr lang="en-US" sz="1200" b="0" i="1" dirty="0">
                <a:effectLst/>
                <a:latin typeface="Arial" panose="020B0604020202020204" pitchFamily="34" charset="0"/>
                <a:ea typeface="Times New Roman" panose="02020603050405020304" pitchFamily="18" charset="0"/>
                <a:cs typeface="Arial" panose="020B0604020202020204" pitchFamily="34" charset="0"/>
              </a:rPr>
              <a:t>.</a:t>
            </a:r>
            <a:r>
              <a:rPr lang="en-US" sz="1200" b="0" i="1" dirty="0">
                <a:effectLst/>
                <a:latin typeface="Calibri" panose="020F0502020204030204" pitchFamily="34" charset="0"/>
                <a:ea typeface="Times New Roman" panose="02020603050405020304" pitchFamily="18" charset="0"/>
              </a:rPr>
              <a:t> Visit our website </a:t>
            </a:r>
            <a:r>
              <a:rPr lang="en-US" sz="1200" b="0" i="1" dirty="0">
                <a:effectLst/>
                <a:ea typeface="Times New Roman" panose="02020603050405020304" pitchFamily="18" charset="0"/>
              </a:rPr>
              <a:t>to request login credentials.</a:t>
            </a:r>
            <a:endParaRPr lang="en-US" dirty="0"/>
          </a:p>
          <a:p>
            <a:endParaRPr lang="en-US" dirty="0"/>
          </a:p>
        </p:txBody>
      </p:sp>
      <p:sp>
        <p:nvSpPr>
          <p:cNvPr id="4" name="Slide Number Placeholder 3"/>
          <p:cNvSpPr>
            <a:spLocks noGrp="1"/>
          </p:cNvSpPr>
          <p:nvPr>
            <p:ph type="sldNum" sz="quarter" idx="5"/>
          </p:nvPr>
        </p:nvSpPr>
        <p:spPr/>
        <p:txBody>
          <a:bodyPr/>
          <a:lstStyle/>
          <a:p>
            <a:fld id="{E1581240-C86A-463B-B5B6-5862CF583CD2}" type="slidenum">
              <a:rPr lang="en-US" smtClean="0"/>
              <a:t>14</a:t>
            </a:fld>
            <a:endParaRPr lang="en-US"/>
          </a:p>
        </p:txBody>
      </p:sp>
    </p:spTree>
    <p:extLst>
      <p:ext uri="{BB962C8B-B14F-4D97-AF65-F5344CB8AC3E}">
        <p14:creationId xmlns:p14="http://schemas.microsoft.com/office/powerpoint/2010/main" val="255270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Discuss company-specific policies/rules regarding scaffolding.</a:t>
            </a:r>
          </a:p>
          <a:p>
            <a:endParaRPr lang="en-US" dirty="0"/>
          </a:p>
        </p:txBody>
      </p:sp>
      <p:sp>
        <p:nvSpPr>
          <p:cNvPr id="4" name="Slide Number Placeholder 3"/>
          <p:cNvSpPr>
            <a:spLocks noGrp="1"/>
          </p:cNvSpPr>
          <p:nvPr>
            <p:ph type="sldNum" sz="quarter" idx="5"/>
          </p:nvPr>
        </p:nvSpPr>
        <p:spPr/>
        <p:txBody>
          <a:bodyPr/>
          <a:lstStyle/>
          <a:p>
            <a:fld id="{E1581240-C86A-463B-B5B6-5862CF583CD2}" type="slidenum">
              <a:rPr lang="en-US" smtClean="0"/>
              <a:t>15</a:t>
            </a:fld>
            <a:endParaRPr lang="en-US"/>
          </a:p>
        </p:txBody>
      </p:sp>
    </p:spTree>
    <p:extLst>
      <p:ext uri="{BB962C8B-B14F-4D97-AF65-F5344CB8AC3E}">
        <p14:creationId xmlns:p14="http://schemas.microsoft.com/office/powerpoint/2010/main" val="1981341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effectLst/>
                <a:latin typeface="Arial" panose="020B0604020202020204" pitchFamily="34" charset="0"/>
                <a:ea typeface="Times New Roman" panose="02020603050405020304" pitchFamily="18" charset="0"/>
                <a:cs typeface="Arial" panose="020B0604020202020204" pitchFamily="34" charset="0"/>
              </a:rPr>
              <a:t>You will need your username and password </a:t>
            </a:r>
            <a:r>
              <a:rPr lang="en-US" sz="1200" b="0" i="1" dirty="0">
                <a:latin typeface="Arial" panose="020B0604020202020204" pitchFamily="34" charset="0"/>
                <a:ea typeface="Times New Roman" panose="02020603050405020304" pitchFamily="18" charset="0"/>
                <a:cs typeface="Arial" panose="020B0604020202020204" pitchFamily="34" charset="0"/>
              </a:rPr>
              <a:t>to access </a:t>
            </a:r>
            <a:r>
              <a:rPr lang="en-US" sz="1200" b="0" i="1" dirty="0">
                <a:effectLst/>
                <a:latin typeface="Arial" panose="020B0604020202020204" pitchFamily="34" charset="0"/>
                <a:ea typeface="Times New Roman" panose="02020603050405020304" pitchFamily="18" charset="0"/>
                <a:cs typeface="Arial" panose="020B0604020202020204" pitchFamily="34" charset="0"/>
              </a:rPr>
              <a:t>Summit’s online safety training videos, provided by </a:t>
            </a:r>
            <a:r>
              <a:rPr lang="en-US" sz="1200" b="0" i="1" dirty="0" err="1">
                <a:effectLst/>
                <a:latin typeface="Arial" panose="020B0604020202020204" pitchFamily="34" charset="0"/>
                <a:ea typeface="Times New Roman" panose="02020603050405020304" pitchFamily="18" charset="0"/>
                <a:cs typeface="Arial" panose="020B0604020202020204" pitchFamily="34" charset="0"/>
              </a:rPr>
              <a:t>Streamery</a:t>
            </a:r>
            <a:r>
              <a:rPr lang="en-US" sz="1200" b="0" i="1" dirty="0">
                <a:effectLst/>
                <a:latin typeface="Arial" panose="020B0604020202020204" pitchFamily="34" charset="0"/>
                <a:ea typeface="Times New Roman" panose="02020603050405020304" pitchFamily="18" charset="0"/>
                <a:cs typeface="Arial" panose="020B0604020202020204" pitchFamily="34" charset="0"/>
              </a:rPr>
              <a:t>.</a:t>
            </a:r>
            <a:r>
              <a:rPr lang="en-US" sz="1200" b="0" i="1" dirty="0">
                <a:effectLst/>
                <a:latin typeface="Calibri" panose="020F0502020204030204" pitchFamily="34" charset="0"/>
                <a:ea typeface="Times New Roman" panose="02020603050405020304" pitchFamily="18" charset="0"/>
              </a:rPr>
              <a:t> Visit our website to request login credentials.</a:t>
            </a:r>
            <a:endParaRPr lang="en-US" dirty="0"/>
          </a:p>
          <a:p>
            <a:endParaRPr lang="en-US" dirty="0"/>
          </a:p>
        </p:txBody>
      </p:sp>
      <p:sp>
        <p:nvSpPr>
          <p:cNvPr id="4" name="Slide Number Placeholder 3"/>
          <p:cNvSpPr>
            <a:spLocks noGrp="1"/>
          </p:cNvSpPr>
          <p:nvPr>
            <p:ph type="sldNum" sz="quarter" idx="5"/>
          </p:nvPr>
        </p:nvSpPr>
        <p:spPr/>
        <p:txBody>
          <a:bodyPr/>
          <a:lstStyle/>
          <a:p>
            <a:fld id="{E1581240-C86A-463B-B5B6-5862CF583CD2}" type="slidenum">
              <a:rPr lang="en-US" smtClean="0"/>
              <a:t>16</a:t>
            </a:fld>
            <a:endParaRPr lang="en-US"/>
          </a:p>
        </p:txBody>
      </p:sp>
    </p:spTree>
    <p:extLst>
      <p:ext uri="{BB962C8B-B14F-4D97-AF65-F5344CB8AC3E}">
        <p14:creationId xmlns:p14="http://schemas.microsoft.com/office/powerpoint/2010/main" val="2078639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Discuss company-specific policies/rules regarding ladders.</a:t>
            </a:r>
          </a:p>
          <a:p>
            <a:endParaRPr lang="en-US" dirty="0"/>
          </a:p>
        </p:txBody>
      </p:sp>
      <p:sp>
        <p:nvSpPr>
          <p:cNvPr id="4" name="Slide Number Placeholder 3"/>
          <p:cNvSpPr>
            <a:spLocks noGrp="1"/>
          </p:cNvSpPr>
          <p:nvPr>
            <p:ph type="sldNum" sz="quarter" idx="5"/>
          </p:nvPr>
        </p:nvSpPr>
        <p:spPr/>
        <p:txBody>
          <a:bodyPr/>
          <a:lstStyle/>
          <a:p>
            <a:fld id="{E1581240-C86A-463B-B5B6-5862CF583CD2}" type="slidenum">
              <a:rPr lang="en-US" smtClean="0"/>
              <a:t>17</a:t>
            </a:fld>
            <a:endParaRPr lang="en-US"/>
          </a:p>
        </p:txBody>
      </p:sp>
    </p:spTree>
    <p:extLst>
      <p:ext uri="{BB962C8B-B14F-4D97-AF65-F5344CB8AC3E}">
        <p14:creationId xmlns:p14="http://schemas.microsoft.com/office/powerpoint/2010/main" val="665893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effectLst/>
                <a:latin typeface="Arial" panose="020B0604020202020204" pitchFamily="34" charset="0"/>
                <a:ea typeface="Times New Roman" panose="02020603050405020304" pitchFamily="18" charset="0"/>
                <a:cs typeface="Arial" panose="020B0604020202020204" pitchFamily="34" charset="0"/>
              </a:rPr>
              <a:t>You will need your username and password </a:t>
            </a:r>
            <a:r>
              <a:rPr lang="en-US" sz="1200" b="0" i="1" dirty="0">
                <a:latin typeface="Arial" panose="020B0604020202020204" pitchFamily="34" charset="0"/>
                <a:ea typeface="Times New Roman" panose="02020603050405020304" pitchFamily="18" charset="0"/>
                <a:cs typeface="Arial" panose="020B0604020202020204" pitchFamily="34" charset="0"/>
              </a:rPr>
              <a:t>to access </a:t>
            </a:r>
            <a:r>
              <a:rPr lang="en-US" sz="1200" b="0" i="1" dirty="0">
                <a:effectLst/>
                <a:latin typeface="Arial" panose="020B0604020202020204" pitchFamily="34" charset="0"/>
                <a:ea typeface="Times New Roman" panose="02020603050405020304" pitchFamily="18" charset="0"/>
                <a:cs typeface="Arial" panose="020B0604020202020204" pitchFamily="34" charset="0"/>
              </a:rPr>
              <a:t>Summit’s online safety training videos, provided by </a:t>
            </a:r>
            <a:r>
              <a:rPr lang="en-US" sz="1200" b="0" i="1" dirty="0" err="1">
                <a:effectLst/>
                <a:latin typeface="Arial" panose="020B0604020202020204" pitchFamily="34" charset="0"/>
                <a:ea typeface="Times New Roman" panose="02020603050405020304" pitchFamily="18" charset="0"/>
                <a:cs typeface="Arial" panose="020B0604020202020204" pitchFamily="34" charset="0"/>
              </a:rPr>
              <a:t>Streamery</a:t>
            </a:r>
            <a:r>
              <a:rPr lang="en-US" sz="1200" b="0" i="1" dirty="0">
                <a:effectLst/>
                <a:latin typeface="Arial" panose="020B0604020202020204" pitchFamily="34" charset="0"/>
                <a:ea typeface="Times New Roman" panose="02020603050405020304" pitchFamily="18" charset="0"/>
                <a:cs typeface="Arial" panose="020B0604020202020204" pitchFamily="34" charset="0"/>
              </a:rPr>
              <a:t>.</a:t>
            </a:r>
            <a:r>
              <a:rPr lang="en-US" sz="1200" b="0" i="1" dirty="0">
                <a:effectLst/>
                <a:latin typeface="Calibri" panose="020F0502020204030204" pitchFamily="34" charset="0"/>
                <a:ea typeface="Times New Roman" panose="02020603050405020304" pitchFamily="18" charset="0"/>
              </a:rPr>
              <a:t> Visit our website</a:t>
            </a:r>
            <a:r>
              <a:rPr lang="en-US" sz="1200" b="0" i="1" dirty="0">
                <a:effectLst/>
                <a:ea typeface="Times New Roman" panose="02020603050405020304" pitchFamily="18" charset="0"/>
              </a:rPr>
              <a:t> to request login credentials.</a:t>
            </a:r>
            <a:endParaRPr lang="en-US" dirty="0"/>
          </a:p>
          <a:p>
            <a:endParaRPr lang="en-US" dirty="0"/>
          </a:p>
        </p:txBody>
      </p:sp>
      <p:sp>
        <p:nvSpPr>
          <p:cNvPr id="4" name="Slide Number Placeholder 3"/>
          <p:cNvSpPr>
            <a:spLocks noGrp="1"/>
          </p:cNvSpPr>
          <p:nvPr>
            <p:ph type="sldNum" sz="quarter" idx="5"/>
          </p:nvPr>
        </p:nvSpPr>
        <p:spPr/>
        <p:txBody>
          <a:bodyPr/>
          <a:lstStyle/>
          <a:p>
            <a:fld id="{E1581240-C86A-463B-B5B6-5862CF583CD2}" type="slidenum">
              <a:rPr lang="en-US" smtClean="0"/>
              <a:t>18</a:t>
            </a:fld>
            <a:endParaRPr lang="en-US"/>
          </a:p>
        </p:txBody>
      </p:sp>
    </p:spTree>
    <p:extLst>
      <p:ext uri="{BB962C8B-B14F-4D97-AF65-F5344CB8AC3E}">
        <p14:creationId xmlns:p14="http://schemas.microsoft.com/office/powerpoint/2010/main" val="1846794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Discuss company-specific policies/rules regarding housekeeping.</a:t>
            </a:r>
          </a:p>
          <a:p>
            <a:endParaRPr lang="en-US" dirty="0"/>
          </a:p>
        </p:txBody>
      </p:sp>
      <p:sp>
        <p:nvSpPr>
          <p:cNvPr id="4" name="Slide Number Placeholder 3"/>
          <p:cNvSpPr>
            <a:spLocks noGrp="1"/>
          </p:cNvSpPr>
          <p:nvPr>
            <p:ph type="sldNum" sz="quarter" idx="5"/>
          </p:nvPr>
        </p:nvSpPr>
        <p:spPr/>
        <p:txBody>
          <a:bodyPr/>
          <a:lstStyle/>
          <a:p>
            <a:fld id="{E1581240-C86A-463B-B5B6-5862CF583CD2}" type="slidenum">
              <a:rPr lang="en-US" smtClean="0"/>
              <a:t>19</a:t>
            </a:fld>
            <a:endParaRPr lang="en-US"/>
          </a:p>
        </p:txBody>
      </p:sp>
    </p:spTree>
    <p:extLst>
      <p:ext uri="{BB962C8B-B14F-4D97-AF65-F5344CB8AC3E}">
        <p14:creationId xmlns:p14="http://schemas.microsoft.com/office/powerpoint/2010/main" val="4066219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Discuss company-specific policies/rules regarding fire safety.</a:t>
            </a:r>
          </a:p>
          <a:p>
            <a:endParaRPr lang="en-US" dirty="0"/>
          </a:p>
        </p:txBody>
      </p:sp>
      <p:sp>
        <p:nvSpPr>
          <p:cNvPr id="4" name="Slide Number Placeholder 3"/>
          <p:cNvSpPr>
            <a:spLocks noGrp="1"/>
          </p:cNvSpPr>
          <p:nvPr>
            <p:ph type="sldNum" sz="quarter" idx="5"/>
          </p:nvPr>
        </p:nvSpPr>
        <p:spPr/>
        <p:txBody>
          <a:bodyPr/>
          <a:lstStyle/>
          <a:p>
            <a:fld id="{E1581240-C86A-463B-B5B6-5862CF583CD2}" type="slidenum">
              <a:rPr lang="en-US" smtClean="0"/>
              <a:t>20</a:t>
            </a:fld>
            <a:endParaRPr lang="en-US"/>
          </a:p>
        </p:txBody>
      </p:sp>
    </p:spTree>
    <p:extLst>
      <p:ext uri="{BB962C8B-B14F-4D97-AF65-F5344CB8AC3E}">
        <p14:creationId xmlns:p14="http://schemas.microsoft.com/office/powerpoint/2010/main" val="176322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Extraction workers operate, maintain, and support machinery used to remove natural resources—such as minerals, oil, gas, and coal—from the earth, primarily in mining, quarrying, and drilling industries.</a:t>
            </a:r>
          </a:p>
          <a:p>
            <a:endParaRPr lang="en-US" dirty="0"/>
          </a:p>
        </p:txBody>
      </p:sp>
      <p:sp>
        <p:nvSpPr>
          <p:cNvPr id="4" name="Slide Number Placeholder 3"/>
          <p:cNvSpPr>
            <a:spLocks noGrp="1"/>
          </p:cNvSpPr>
          <p:nvPr>
            <p:ph type="sldNum" sz="quarter" idx="5"/>
          </p:nvPr>
        </p:nvSpPr>
        <p:spPr/>
        <p:txBody>
          <a:bodyPr/>
          <a:lstStyle/>
          <a:p>
            <a:fld id="{E1581240-C86A-463B-B5B6-5862CF583CD2}" type="slidenum">
              <a:rPr lang="en-US" smtClean="0"/>
              <a:t>2</a:t>
            </a:fld>
            <a:endParaRPr lang="en-US"/>
          </a:p>
        </p:txBody>
      </p:sp>
    </p:spTree>
    <p:extLst>
      <p:ext uri="{BB962C8B-B14F-4D97-AF65-F5344CB8AC3E}">
        <p14:creationId xmlns:p14="http://schemas.microsoft.com/office/powerpoint/2010/main" val="3441007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effectLst/>
                <a:latin typeface="Arial" panose="020B0604020202020204" pitchFamily="34" charset="0"/>
                <a:ea typeface="Times New Roman" panose="02020603050405020304" pitchFamily="18" charset="0"/>
                <a:cs typeface="Arial" panose="020B0604020202020204" pitchFamily="34" charset="0"/>
              </a:rPr>
              <a:t>You will need your username and password </a:t>
            </a:r>
            <a:r>
              <a:rPr lang="en-US" sz="1200" b="0" i="1" dirty="0">
                <a:latin typeface="Arial" panose="020B0604020202020204" pitchFamily="34" charset="0"/>
                <a:ea typeface="Times New Roman" panose="02020603050405020304" pitchFamily="18" charset="0"/>
                <a:cs typeface="Arial" panose="020B0604020202020204" pitchFamily="34" charset="0"/>
              </a:rPr>
              <a:t>to access </a:t>
            </a:r>
            <a:r>
              <a:rPr lang="en-US" sz="1200" b="0" i="1" dirty="0">
                <a:effectLst/>
                <a:latin typeface="Arial" panose="020B0604020202020204" pitchFamily="34" charset="0"/>
                <a:ea typeface="Times New Roman" panose="02020603050405020304" pitchFamily="18" charset="0"/>
                <a:cs typeface="Arial" panose="020B0604020202020204" pitchFamily="34" charset="0"/>
              </a:rPr>
              <a:t>Summit’s online safety training videos, provided by </a:t>
            </a:r>
            <a:r>
              <a:rPr lang="en-US" sz="1200" b="0" i="1" dirty="0" err="1">
                <a:effectLst/>
                <a:latin typeface="Arial" panose="020B0604020202020204" pitchFamily="34" charset="0"/>
                <a:ea typeface="Times New Roman" panose="02020603050405020304" pitchFamily="18" charset="0"/>
                <a:cs typeface="Arial" panose="020B0604020202020204" pitchFamily="34" charset="0"/>
              </a:rPr>
              <a:t>Streamery</a:t>
            </a:r>
            <a:r>
              <a:rPr lang="en-US" sz="1200" b="0" i="1" dirty="0">
                <a:effectLst/>
                <a:latin typeface="Arial" panose="020B0604020202020204" pitchFamily="34" charset="0"/>
                <a:ea typeface="Times New Roman" panose="02020603050405020304" pitchFamily="18" charset="0"/>
                <a:cs typeface="Arial" panose="020B0604020202020204" pitchFamily="34" charset="0"/>
              </a:rPr>
              <a:t>.</a:t>
            </a:r>
            <a:r>
              <a:rPr lang="en-US" sz="1200" b="0" i="1" dirty="0">
                <a:effectLst/>
                <a:latin typeface="Calibri" panose="020F0502020204030204" pitchFamily="34" charset="0"/>
                <a:ea typeface="Times New Roman" panose="02020603050405020304" pitchFamily="18" charset="0"/>
              </a:rPr>
              <a:t> Visit our website </a:t>
            </a:r>
            <a:r>
              <a:rPr lang="en-US" sz="1200" b="0" i="1" dirty="0">
                <a:effectLst/>
                <a:ea typeface="Times New Roman" panose="02020603050405020304" pitchFamily="18" charset="0"/>
              </a:rPr>
              <a:t>to request login credentials.</a:t>
            </a:r>
            <a:endParaRPr lang="en-US" dirty="0"/>
          </a:p>
          <a:p>
            <a:endParaRPr lang="en-US" dirty="0"/>
          </a:p>
        </p:txBody>
      </p:sp>
      <p:sp>
        <p:nvSpPr>
          <p:cNvPr id="4" name="Slide Number Placeholder 3"/>
          <p:cNvSpPr>
            <a:spLocks noGrp="1"/>
          </p:cNvSpPr>
          <p:nvPr>
            <p:ph type="sldNum" sz="quarter" idx="5"/>
          </p:nvPr>
        </p:nvSpPr>
        <p:spPr/>
        <p:txBody>
          <a:bodyPr/>
          <a:lstStyle/>
          <a:p>
            <a:fld id="{E1581240-C86A-463B-B5B6-5862CF583CD2}" type="slidenum">
              <a:rPr lang="en-US" smtClean="0"/>
              <a:t>21</a:t>
            </a:fld>
            <a:endParaRPr lang="en-US"/>
          </a:p>
        </p:txBody>
      </p:sp>
    </p:spTree>
    <p:extLst>
      <p:ext uri="{BB962C8B-B14F-4D97-AF65-F5344CB8AC3E}">
        <p14:creationId xmlns:p14="http://schemas.microsoft.com/office/powerpoint/2010/main" val="1078002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Discuss company-specific policies/rules regarding hazard communication.</a:t>
            </a:r>
          </a:p>
          <a:p>
            <a:endParaRPr lang="en-US" dirty="0"/>
          </a:p>
        </p:txBody>
      </p:sp>
      <p:sp>
        <p:nvSpPr>
          <p:cNvPr id="4" name="Slide Number Placeholder 3"/>
          <p:cNvSpPr>
            <a:spLocks noGrp="1"/>
          </p:cNvSpPr>
          <p:nvPr>
            <p:ph type="sldNum" sz="quarter" idx="5"/>
          </p:nvPr>
        </p:nvSpPr>
        <p:spPr/>
        <p:txBody>
          <a:bodyPr/>
          <a:lstStyle/>
          <a:p>
            <a:fld id="{E1581240-C86A-463B-B5B6-5862CF583CD2}" type="slidenum">
              <a:rPr lang="en-US" smtClean="0"/>
              <a:t>22</a:t>
            </a:fld>
            <a:endParaRPr lang="en-US"/>
          </a:p>
        </p:txBody>
      </p:sp>
    </p:spTree>
    <p:extLst>
      <p:ext uri="{BB962C8B-B14F-4D97-AF65-F5344CB8AC3E}">
        <p14:creationId xmlns:p14="http://schemas.microsoft.com/office/powerpoint/2010/main" val="1665125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effectLst/>
                <a:latin typeface="Arial" panose="020B0604020202020204" pitchFamily="34" charset="0"/>
                <a:ea typeface="Times New Roman" panose="02020603050405020304" pitchFamily="18" charset="0"/>
                <a:cs typeface="Arial" panose="020B0604020202020204" pitchFamily="34" charset="0"/>
              </a:rPr>
              <a:t>You will need your username and password </a:t>
            </a:r>
            <a:r>
              <a:rPr lang="en-US" sz="1200" b="0" i="1" dirty="0">
                <a:latin typeface="Arial" panose="020B0604020202020204" pitchFamily="34" charset="0"/>
                <a:ea typeface="Times New Roman" panose="02020603050405020304" pitchFamily="18" charset="0"/>
                <a:cs typeface="Arial" panose="020B0604020202020204" pitchFamily="34" charset="0"/>
              </a:rPr>
              <a:t>to access </a:t>
            </a:r>
            <a:r>
              <a:rPr lang="en-US" sz="1200" b="0" i="1" dirty="0">
                <a:effectLst/>
                <a:latin typeface="Arial" panose="020B0604020202020204" pitchFamily="34" charset="0"/>
                <a:ea typeface="Times New Roman" panose="02020603050405020304" pitchFamily="18" charset="0"/>
                <a:cs typeface="Arial" panose="020B0604020202020204" pitchFamily="34" charset="0"/>
              </a:rPr>
              <a:t>Summit’s online safety training videos, provided by </a:t>
            </a:r>
            <a:r>
              <a:rPr lang="en-US" sz="1200" b="0" i="1" dirty="0" err="1">
                <a:effectLst/>
                <a:latin typeface="Arial" panose="020B0604020202020204" pitchFamily="34" charset="0"/>
                <a:ea typeface="Times New Roman" panose="02020603050405020304" pitchFamily="18" charset="0"/>
                <a:cs typeface="Arial" panose="020B0604020202020204" pitchFamily="34" charset="0"/>
              </a:rPr>
              <a:t>Streamery</a:t>
            </a:r>
            <a:r>
              <a:rPr lang="en-US" sz="1200" b="0" i="1" dirty="0">
                <a:effectLst/>
                <a:latin typeface="Arial" panose="020B0604020202020204" pitchFamily="34" charset="0"/>
                <a:ea typeface="Times New Roman" panose="02020603050405020304" pitchFamily="18" charset="0"/>
                <a:cs typeface="Arial" panose="020B0604020202020204" pitchFamily="34" charset="0"/>
              </a:rPr>
              <a:t>.</a:t>
            </a:r>
            <a:r>
              <a:rPr lang="en-US" sz="1200" b="0" i="1" dirty="0">
                <a:effectLst/>
                <a:latin typeface="Calibri" panose="020F0502020204030204" pitchFamily="34" charset="0"/>
                <a:ea typeface="Times New Roman" panose="02020603050405020304" pitchFamily="18" charset="0"/>
              </a:rPr>
              <a:t> Visit our website </a:t>
            </a:r>
            <a:r>
              <a:rPr lang="en-US" sz="1200" b="0" i="1" dirty="0">
                <a:effectLst/>
                <a:ea typeface="Times New Roman" panose="02020603050405020304" pitchFamily="18" charset="0"/>
              </a:rPr>
              <a:t>to request login credentials.</a:t>
            </a:r>
            <a:endParaRPr lang="en-US" dirty="0"/>
          </a:p>
          <a:p>
            <a:endParaRPr lang="en-US" dirty="0"/>
          </a:p>
        </p:txBody>
      </p:sp>
      <p:sp>
        <p:nvSpPr>
          <p:cNvPr id="4" name="Slide Number Placeholder 3"/>
          <p:cNvSpPr>
            <a:spLocks noGrp="1"/>
          </p:cNvSpPr>
          <p:nvPr>
            <p:ph type="sldNum" sz="quarter" idx="5"/>
          </p:nvPr>
        </p:nvSpPr>
        <p:spPr/>
        <p:txBody>
          <a:bodyPr/>
          <a:lstStyle/>
          <a:p>
            <a:fld id="{E1581240-C86A-463B-B5B6-5862CF583CD2}" type="slidenum">
              <a:rPr lang="en-US" smtClean="0"/>
              <a:t>23</a:t>
            </a:fld>
            <a:endParaRPr lang="en-US"/>
          </a:p>
        </p:txBody>
      </p:sp>
    </p:spTree>
    <p:extLst>
      <p:ext uri="{BB962C8B-B14F-4D97-AF65-F5344CB8AC3E}">
        <p14:creationId xmlns:p14="http://schemas.microsoft.com/office/powerpoint/2010/main" val="3828551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Discuss company-specific policies/rules regarding electrical safety.</a:t>
            </a:r>
          </a:p>
          <a:p>
            <a:endParaRPr lang="en-US" dirty="0"/>
          </a:p>
        </p:txBody>
      </p:sp>
      <p:sp>
        <p:nvSpPr>
          <p:cNvPr id="4" name="Slide Number Placeholder 3"/>
          <p:cNvSpPr>
            <a:spLocks noGrp="1"/>
          </p:cNvSpPr>
          <p:nvPr>
            <p:ph type="sldNum" sz="quarter" idx="5"/>
          </p:nvPr>
        </p:nvSpPr>
        <p:spPr/>
        <p:txBody>
          <a:bodyPr/>
          <a:lstStyle/>
          <a:p>
            <a:fld id="{E1581240-C86A-463B-B5B6-5862CF583CD2}" type="slidenum">
              <a:rPr lang="en-US" smtClean="0"/>
              <a:t>24</a:t>
            </a:fld>
            <a:endParaRPr lang="en-US"/>
          </a:p>
        </p:txBody>
      </p:sp>
    </p:spTree>
    <p:extLst>
      <p:ext uri="{BB962C8B-B14F-4D97-AF65-F5344CB8AC3E}">
        <p14:creationId xmlns:p14="http://schemas.microsoft.com/office/powerpoint/2010/main" val="1542003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effectLst/>
                <a:latin typeface="Arial" panose="020B0604020202020204" pitchFamily="34" charset="0"/>
                <a:ea typeface="Times New Roman" panose="02020603050405020304" pitchFamily="18" charset="0"/>
                <a:cs typeface="Arial" panose="020B0604020202020204" pitchFamily="34" charset="0"/>
              </a:rPr>
              <a:t>You will need your username and password </a:t>
            </a:r>
            <a:r>
              <a:rPr lang="en-US" sz="1200" b="0" i="1" dirty="0">
                <a:latin typeface="Arial" panose="020B0604020202020204" pitchFamily="34" charset="0"/>
                <a:ea typeface="Times New Roman" panose="02020603050405020304" pitchFamily="18" charset="0"/>
                <a:cs typeface="Arial" panose="020B0604020202020204" pitchFamily="34" charset="0"/>
              </a:rPr>
              <a:t>to access </a:t>
            </a:r>
            <a:r>
              <a:rPr lang="en-US" sz="1200" b="0" i="1" dirty="0">
                <a:effectLst/>
                <a:latin typeface="Arial" panose="020B0604020202020204" pitchFamily="34" charset="0"/>
                <a:ea typeface="Times New Roman" panose="02020603050405020304" pitchFamily="18" charset="0"/>
                <a:cs typeface="Arial" panose="020B0604020202020204" pitchFamily="34" charset="0"/>
              </a:rPr>
              <a:t>Summit’s online safety training videos, provided by </a:t>
            </a:r>
            <a:r>
              <a:rPr lang="en-US" sz="1200" b="0" i="1" dirty="0" err="1">
                <a:effectLst/>
                <a:latin typeface="Arial" panose="020B0604020202020204" pitchFamily="34" charset="0"/>
                <a:ea typeface="Times New Roman" panose="02020603050405020304" pitchFamily="18" charset="0"/>
                <a:cs typeface="Arial" panose="020B0604020202020204" pitchFamily="34" charset="0"/>
              </a:rPr>
              <a:t>Streamery</a:t>
            </a:r>
            <a:r>
              <a:rPr lang="en-US" sz="1200" b="0" i="1" dirty="0">
                <a:effectLst/>
                <a:latin typeface="Arial" panose="020B0604020202020204" pitchFamily="34" charset="0"/>
                <a:ea typeface="Times New Roman" panose="02020603050405020304" pitchFamily="18" charset="0"/>
                <a:cs typeface="Arial" panose="020B0604020202020204" pitchFamily="34" charset="0"/>
              </a:rPr>
              <a:t>.</a:t>
            </a:r>
            <a:r>
              <a:rPr lang="en-US" sz="1200" b="0" i="1" dirty="0">
                <a:effectLst/>
                <a:latin typeface="Calibri" panose="020F0502020204030204" pitchFamily="34" charset="0"/>
                <a:ea typeface="Times New Roman" panose="02020603050405020304" pitchFamily="18" charset="0"/>
              </a:rPr>
              <a:t> Visit our website</a:t>
            </a:r>
            <a:r>
              <a:rPr lang="en-US" sz="1200" b="0" i="1" dirty="0">
                <a:effectLst/>
                <a:ea typeface="Times New Roman" panose="02020603050405020304" pitchFamily="18" charset="0"/>
              </a:rPr>
              <a:t> to request login credentials.</a:t>
            </a:r>
            <a:endParaRPr lang="en-US" dirty="0"/>
          </a:p>
          <a:p>
            <a:endParaRPr lang="en-US" dirty="0"/>
          </a:p>
        </p:txBody>
      </p:sp>
      <p:sp>
        <p:nvSpPr>
          <p:cNvPr id="4" name="Slide Number Placeholder 3"/>
          <p:cNvSpPr>
            <a:spLocks noGrp="1"/>
          </p:cNvSpPr>
          <p:nvPr>
            <p:ph type="sldNum" sz="quarter" idx="5"/>
          </p:nvPr>
        </p:nvSpPr>
        <p:spPr/>
        <p:txBody>
          <a:bodyPr/>
          <a:lstStyle/>
          <a:p>
            <a:fld id="{E1581240-C86A-463B-B5B6-5862CF583CD2}" type="slidenum">
              <a:rPr lang="en-US" smtClean="0"/>
              <a:t>25</a:t>
            </a:fld>
            <a:endParaRPr lang="en-US"/>
          </a:p>
        </p:txBody>
      </p:sp>
    </p:spTree>
    <p:extLst>
      <p:ext uri="{BB962C8B-B14F-4D97-AF65-F5344CB8AC3E}">
        <p14:creationId xmlns:p14="http://schemas.microsoft.com/office/powerpoint/2010/main" val="2518225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Discuss company-specific policies/rules regarding safety device restrictions.</a:t>
            </a:r>
          </a:p>
          <a:p>
            <a:endParaRPr lang="en-US" dirty="0"/>
          </a:p>
        </p:txBody>
      </p:sp>
      <p:sp>
        <p:nvSpPr>
          <p:cNvPr id="4" name="Slide Number Placeholder 3"/>
          <p:cNvSpPr>
            <a:spLocks noGrp="1"/>
          </p:cNvSpPr>
          <p:nvPr>
            <p:ph type="sldNum" sz="quarter" idx="5"/>
          </p:nvPr>
        </p:nvSpPr>
        <p:spPr/>
        <p:txBody>
          <a:bodyPr/>
          <a:lstStyle/>
          <a:p>
            <a:fld id="{E1581240-C86A-463B-B5B6-5862CF583CD2}" type="slidenum">
              <a:rPr lang="en-US" smtClean="0"/>
              <a:t>26</a:t>
            </a:fld>
            <a:endParaRPr lang="en-US"/>
          </a:p>
        </p:txBody>
      </p:sp>
    </p:spTree>
    <p:extLst>
      <p:ext uri="{BB962C8B-B14F-4D97-AF65-F5344CB8AC3E}">
        <p14:creationId xmlns:p14="http://schemas.microsoft.com/office/powerpoint/2010/main" val="3908714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Discuss company-specific policies/rules regarding slips, trips and falls.</a:t>
            </a:r>
          </a:p>
          <a:p>
            <a:endParaRPr lang="en-US" dirty="0"/>
          </a:p>
        </p:txBody>
      </p:sp>
      <p:sp>
        <p:nvSpPr>
          <p:cNvPr id="4" name="Slide Number Placeholder 3"/>
          <p:cNvSpPr>
            <a:spLocks noGrp="1"/>
          </p:cNvSpPr>
          <p:nvPr>
            <p:ph type="sldNum" sz="quarter" idx="5"/>
          </p:nvPr>
        </p:nvSpPr>
        <p:spPr/>
        <p:txBody>
          <a:bodyPr/>
          <a:lstStyle/>
          <a:p>
            <a:fld id="{E1581240-C86A-463B-B5B6-5862CF583CD2}" type="slidenum">
              <a:rPr lang="en-US" smtClean="0"/>
              <a:t>27</a:t>
            </a:fld>
            <a:endParaRPr lang="en-US"/>
          </a:p>
        </p:txBody>
      </p:sp>
    </p:spTree>
    <p:extLst>
      <p:ext uri="{BB962C8B-B14F-4D97-AF65-F5344CB8AC3E}">
        <p14:creationId xmlns:p14="http://schemas.microsoft.com/office/powerpoint/2010/main" val="1851143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effectLst/>
                <a:latin typeface="Arial" panose="020B0604020202020204" pitchFamily="34" charset="0"/>
                <a:ea typeface="Times New Roman" panose="02020603050405020304" pitchFamily="18" charset="0"/>
                <a:cs typeface="Arial" panose="020B0604020202020204" pitchFamily="34" charset="0"/>
              </a:rPr>
              <a:t>You will need your username and password </a:t>
            </a:r>
            <a:r>
              <a:rPr lang="en-US" sz="1200" b="0" i="1" dirty="0">
                <a:latin typeface="Arial" panose="020B0604020202020204" pitchFamily="34" charset="0"/>
                <a:ea typeface="Times New Roman" panose="02020603050405020304" pitchFamily="18" charset="0"/>
                <a:cs typeface="Arial" panose="020B0604020202020204" pitchFamily="34" charset="0"/>
              </a:rPr>
              <a:t>to access </a:t>
            </a:r>
            <a:r>
              <a:rPr lang="en-US" sz="1200" b="0" i="1" dirty="0">
                <a:effectLst/>
                <a:latin typeface="Arial" panose="020B0604020202020204" pitchFamily="34" charset="0"/>
                <a:ea typeface="Times New Roman" panose="02020603050405020304" pitchFamily="18" charset="0"/>
                <a:cs typeface="Arial" panose="020B0604020202020204" pitchFamily="34" charset="0"/>
              </a:rPr>
              <a:t>Summit’s online safety training videos, provided by </a:t>
            </a:r>
            <a:r>
              <a:rPr lang="en-US" sz="1200" b="0" i="1" dirty="0" err="1">
                <a:effectLst/>
                <a:latin typeface="Arial" panose="020B0604020202020204" pitchFamily="34" charset="0"/>
                <a:ea typeface="Times New Roman" panose="02020603050405020304" pitchFamily="18" charset="0"/>
                <a:cs typeface="Arial" panose="020B0604020202020204" pitchFamily="34" charset="0"/>
              </a:rPr>
              <a:t>Streamery</a:t>
            </a:r>
            <a:r>
              <a:rPr lang="en-US" sz="1200" b="0" i="1" dirty="0">
                <a:effectLst/>
                <a:latin typeface="Arial" panose="020B0604020202020204" pitchFamily="34" charset="0"/>
                <a:ea typeface="Times New Roman" panose="02020603050405020304" pitchFamily="18" charset="0"/>
                <a:cs typeface="Arial" panose="020B0604020202020204" pitchFamily="34" charset="0"/>
              </a:rPr>
              <a:t>.</a:t>
            </a:r>
            <a:r>
              <a:rPr lang="en-US" sz="1200" b="0" i="1" dirty="0">
                <a:effectLst/>
                <a:latin typeface="Calibri" panose="020F0502020204030204" pitchFamily="34" charset="0"/>
                <a:ea typeface="Times New Roman" panose="02020603050405020304" pitchFamily="18" charset="0"/>
              </a:rPr>
              <a:t> Visit our website</a:t>
            </a:r>
            <a:r>
              <a:rPr lang="en-US" sz="1200" b="0" i="1" dirty="0">
                <a:effectLst/>
                <a:ea typeface="Times New Roman" panose="02020603050405020304" pitchFamily="18" charset="0"/>
              </a:rPr>
              <a:t> to request login credentials.</a:t>
            </a:r>
            <a:endParaRPr lang="en-US" dirty="0"/>
          </a:p>
          <a:p>
            <a:endParaRPr lang="en-US" dirty="0"/>
          </a:p>
        </p:txBody>
      </p:sp>
      <p:sp>
        <p:nvSpPr>
          <p:cNvPr id="4" name="Slide Number Placeholder 3"/>
          <p:cNvSpPr>
            <a:spLocks noGrp="1"/>
          </p:cNvSpPr>
          <p:nvPr>
            <p:ph type="sldNum" sz="quarter" idx="5"/>
          </p:nvPr>
        </p:nvSpPr>
        <p:spPr/>
        <p:txBody>
          <a:bodyPr/>
          <a:lstStyle/>
          <a:p>
            <a:fld id="{E1581240-C86A-463B-B5B6-5862CF583CD2}" type="slidenum">
              <a:rPr lang="en-US" smtClean="0"/>
              <a:t>28</a:t>
            </a:fld>
            <a:endParaRPr lang="en-US"/>
          </a:p>
        </p:txBody>
      </p:sp>
    </p:spTree>
    <p:extLst>
      <p:ext uri="{BB962C8B-B14F-4D97-AF65-F5344CB8AC3E}">
        <p14:creationId xmlns:p14="http://schemas.microsoft.com/office/powerpoint/2010/main" val="2935095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Discuss company-specific policies/rules regarding excavations.</a:t>
            </a:r>
          </a:p>
          <a:p>
            <a:endParaRPr lang="en-US" dirty="0"/>
          </a:p>
        </p:txBody>
      </p:sp>
      <p:sp>
        <p:nvSpPr>
          <p:cNvPr id="4" name="Slide Number Placeholder 3"/>
          <p:cNvSpPr>
            <a:spLocks noGrp="1"/>
          </p:cNvSpPr>
          <p:nvPr>
            <p:ph type="sldNum" sz="quarter" idx="5"/>
          </p:nvPr>
        </p:nvSpPr>
        <p:spPr/>
        <p:txBody>
          <a:bodyPr/>
          <a:lstStyle/>
          <a:p>
            <a:fld id="{E1581240-C86A-463B-B5B6-5862CF583CD2}" type="slidenum">
              <a:rPr lang="en-US" smtClean="0"/>
              <a:t>29</a:t>
            </a:fld>
            <a:endParaRPr lang="en-US"/>
          </a:p>
        </p:txBody>
      </p:sp>
    </p:spTree>
    <p:extLst>
      <p:ext uri="{BB962C8B-B14F-4D97-AF65-F5344CB8AC3E}">
        <p14:creationId xmlns:p14="http://schemas.microsoft.com/office/powerpoint/2010/main" val="2744712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effectLst/>
                <a:latin typeface="Arial" panose="020B0604020202020204" pitchFamily="34" charset="0"/>
                <a:ea typeface="Times New Roman" panose="02020603050405020304" pitchFamily="18" charset="0"/>
                <a:cs typeface="Arial" panose="020B0604020202020204" pitchFamily="34" charset="0"/>
              </a:rPr>
              <a:t>You will need your username and password </a:t>
            </a:r>
            <a:r>
              <a:rPr lang="en-US" sz="1200" b="0" i="1" dirty="0">
                <a:latin typeface="Arial" panose="020B0604020202020204" pitchFamily="34" charset="0"/>
                <a:ea typeface="Times New Roman" panose="02020603050405020304" pitchFamily="18" charset="0"/>
                <a:cs typeface="Arial" panose="020B0604020202020204" pitchFamily="34" charset="0"/>
              </a:rPr>
              <a:t>to access </a:t>
            </a:r>
            <a:r>
              <a:rPr lang="en-US" sz="1200" b="0" i="1" dirty="0">
                <a:effectLst/>
                <a:latin typeface="Arial" panose="020B0604020202020204" pitchFamily="34" charset="0"/>
                <a:ea typeface="Times New Roman" panose="02020603050405020304" pitchFamily="18" charset="0"/>
                <a:cs typeface="Arial" panose="020B0604020202020204" pitchFamily="34" charset="0"/>
              </a:rPr>
              <a:t>Summit’s online safety training videos, provided by </a:t>
            </a:r>
            <a:r>
              <a:rPr lang="en-US" sz="1200" b="0" i="1" dirty="0" err="1">
                <a:effectLst/>
                <a:latin typeface="Arial" panose="020B0604020202020204" pitchFamily="34" charset="0"/>
                <a:ea typeface="Times New Roman" panose="02020603050405020304" pitchFamily="18" charset="0"/>
                <a:cs typeface="Arial" panose="020B0604020202020204" pitchFamily="34" charset="0"/>
              </a:rPr>
              <a:t>Streamery</a:t>
            </a:r>
            <a:r>
              <a:rPr lang="en-US" sz="1200" b="0" i="1" dirty="0">
                <a:effectLst/>
                <a:latin typeface="Arial" panose="020B0604020202020204" pitchFamily="34" charset="0"/>
                <a:ea typeface="Times New Roman" panose="02020603050405020304" pitchFamily="18" charset="0"/>
                <a:cs typeface="Arial" panose="020B0604020202020204" pitchFamily="34" charset="0"/>
              </a:rPr>
              <a:t>.</a:t>
            </a:r>
            <a:r>
              <a:rPr lang="en-US" sz="1200" b="0" i="1" dirty="0">
                <a:effectLst/>
                <a:latin typeface="Calibri" panose="020F0502020204030204" pitchFamily="34" charset="0"/>
                <a:ea typeface="Times New Roman" panose="02020603050405020304" pitchFamily="18" charset="0"/>
              </a:rPr>
              <a:t> Visit our website </a:t>
            </a:r>
            <a:r>
              <a:rPr lang="en-US" sz="1200" b="0" i="1" dirty="0">
                <a:effectLst/>
                <a:ea typeface="Times New Roman" panose="02020603050405020304" pitchFamily="18" charset="0"/>
              </a:rPr>
              <a:t>to request login credentials.</a:t>
            </a:r>
            <a:endParaRPr lang="en-US" dirty="0"/>
          </a:p>
          <a:p>
            <a:endParaRPr lang="en-US" dirty="0"/>
          </a:p>
        </p:txBody>
      </p:sp>
      <p:sp>
        <p:nvSpPr>
          <p:cNvPr id="4" name="Slide Number Placeholder 3"/>
          <p:cNvSpPr>
            <a:spLocks noGrp="1"/>
          </p:cNvSpPr>
          <p:nvPr>
            <p:ph type="sldNum" sz="quarter" idx="5"/>
          </p:nvPr>
        </p:nvSpPr>
        <p:spPr/>
        <p:txBody>
          <a:bodyPr/>
          <a:lstStyle/>
          <a:p>
            <a:fld id="{E1581240-C86A-463B-B5B6-5862CF583CD2}" type="slidenum">
              <a:rPr lang="en-US" smtClean="0"/>
              <a:t>30</a:t>
            </a:fld>
            <a:endParaRPr lang="en-US"/>
          </a:p>
        </p:txBody>
      </p:sp>
    </p:spTree>
    <p:extLst>
      <p:ext uri="{BB962C8B-B14F-4D97-AF65-F5344CB8AC3E}">
        <p14:creationId xmlns:p14="http://schemas.microsoft.com/office/powerpoint/2010/main" val="3065550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cs typeface="Arial" panose="020B0604020202020204" pitchFamily="34" charset="0"/>
              </a:rPr>
              <a:t>Talking points</a:t>
            </a:r>
          </a:p>
          <a:p>
            <a:r>
              <a:rPr lang="en-US" altLang="en-US" dirty="0">
                <a:cs typeface="Arial" panose="020B0604020202020204" pitchFamily="34" charset="0"/>
              </a:rPr>
              <a:t>All successful safety programs begin with a strong foundation, including new-hire safety training.  </a:t>
            </a:r>
          </a:p>
          <a:p>
            <a:endParaRPr lang="en-US" altLang="en-US" dirty="0">
              <a:cs typeface="Arial" panose="020B0604020202020204" pitchFamily="34" charset="0"/>
            </a:endParaRPr>
          </a:p>
          <a:p>
            <a:r>
              <a:rPr lang="en-US" altLang="en-US" dirty="0">
                <a:cs typeface="Arial" panose="020B0604020202020204" pitchFamily="34" charset="0"/>
              </a:rPr>
              <a:t>What is your role as a new employee in helping to keep this foundation strong?</a:t>
            </a:r>
          </a:p>
          <a:p>
            <a:endParaRPr lang="en-US" dirty="0"/>
          </a:p>
        </p:txBody>
      </p:sp>
      <p:sp>
        <p:nvSpPr>
          <p:cNvPr id="4" name="Slide Number Placeholder 3"/>
          <p:cNvSpPr>
            <a:spLocks noGrp="1"/>
          </p:cNvSpPr>
          <p:nvPr>
            <p:ph type="sldNum" sz="quarter" idx="5"/>
          </p:nvPr>
        </p:nvSpPr>
        <p:spPr/>
        <p:txBody>
          <a:bodyPr/>
          <a:lstStyle/>
          <a:p>
            <a:fld id="{E1581240-C86A-463B-B5B6-5862CF583CD2}" type="slidenum">
              <a:rPr lang="en-US" smtClean="0"/>
              <a:t>3</a:t>
            </a:fld>
            <a:endParaRPr lang="en-US"/>
          </a:p>
        </p:txBody>
      </p:sp>
    </p:spTree>
    <p:extLst>
      <p:ext uri="{BB962C8B-B14F-4D97-AF65-F5344CB8AC3E}">
        <p14:creationId xmlns:p14="http://schemas.microsoft.com/office/powerpoint/2010/main" val="2263367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Skip over this slide if you are not reviewing Summit’s new-hire pamphlet for the Construction Industry.</a:t>
            </a:r>
          </a:p>
          <a:p>
            <a:endParaRPr lang="en-US" dirty="0"/>
          </a:p>
        </p:txBody>
      </p:sp>
      <p:sp>
        <p:nvSpPr>
          <p:cNvPr id="4" name="Slide Number Placeholder 3"/>
          <p:cNvSpPr>
            <a:spLocks noGrp="1"/>
          </p:cNvSpPr>
          <p:nvPr>
            <p:ph type="sldNum" sz="quarter" idx="5"/>
          </p:nvPr>
        </p:nvSpPr>
        <p:spPr/>
        <p:txBody>
          <a:bodyPr/>
          <a:lstStyle/>
          <a:p>
            <a:fld id="{E1581240-C86A-463B-B5B6-5862CF583CD2}" type="slidenum">
              <a:rPr lang="en-US" smtClean="0"/>
              <a:t>31</a:t>
            </a:fld>
            <a:endParaRPr lang="en-US"/>
          </a:p>
        </p:txBody>
      </p:sp>
    </p:spTree>
    <p:extLst>
      <p:ext uri="{BB962C8B-B14F-4D97-AF65-F5344CB8AC3E}">
        <p14:creationId xmlns:p14="http://schemas.microsoft.com/office/powerpoint/2010/main" val="34003881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cs typeface="Arial" panose="020B0604020202020204" pitchFamily="34" charset="0"/>
              </a:rPr>
              <a:t>Conduct Q &amp; A</a:t>
            </a:r>
          </a:p>
          <a:p>
            <a:endParaRPr lang="en-US" dirty="0"/>
          </a:p>
        </p:txBody>
      </p:sp>
      <p:sp>
        <p:nvSpPr>
          <p:cNvPr id="4" name="Slide Number Placeholder 3"/>
          <p:cNvSpPr>
            <a:spLocks noGrp="1"/>
          </p:cNvSpPr>
          <p:nvPr>
            <p:ph type="sldNum" sz="quarter" idx="5"/>
          </p:nvPr>
        </p:nvSpPr>
        <p:spPr/>
        <p:txBody>
          <a:bodyPr/>
          <a:lstStyle/>
          <a:p>
            <a:fld id="{E1581240-C86A-463B-B5B6-5862CF583CD2}" type="slidenum">
              <a:rPr lang="en-US" smtClean="0"/>
              <a:t>32</a:t>
            </a:fld>
            <a:endParaRPr lang="en-US"/>
          </a:p>
        </p:txBody>
      </p:sp>
    </p:spTree>
    <p:extLst>
      <p:ext uri="{BB962C8B-B14F-4D97-AF65-F5344CB8AC3E}">
        <p14:creationId xmlns:p14="http://schemas.microsoft.com/office/powerpoint/2010/main" val="3660621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b="1" dirty="0">
                <a:cs typeface="Arial" panose="020B0604020202020204" pitchFamily="34" charset="0"/>
              </a:rPr>
              <a:t>Talking points</a:t>
            </a:r>
          </a:p>
          <a:p>
            <a:pPr eaLnBrk="1" hangingPunct="1">
              <a:lnSpc>
                <a:spcPct val="90000"/>
              </a:lnSpc>
            </a:pPr>
            <a:r>
              <a:rPr lang="en-US" altLang="en-US" dirty="0">
                <a:cs typeface="Arial" panose="020B0604020202020204" pitchFamily="34" charset="0"/>
              </a:rPr>
              <a:t>You play an important role in the safety of this workplace. The goal of our safety policy is to help you work safely in a safe work environment, while maintaining a high level of production.</a:t>
            </a:r>
          </a:p>
          <a:p>
            <a:pPr eaLnBrk="1" hangingPunct="1">
              <a:lnSpc>
                <a:spcPct val="90000"/>
              </a:lnSpc>
            </a:pPr>
            <a:endParaRPr lang="en-US" altLang="en-US" dirty="0">
              <a:cs typeface="Arial" panose="020B0604020202020204" pitchFamily="34" charset="0"/>
            </a:endParaRPr>
          </a:p>
          <a:p>
            <a:pPr eaLnBrk="1" hangingPunct="1">
              <a:lnSpc>
                <a:spcPct val="90000"/>
              </a:lnSpc>
            </a:pPr>
            <a:r>
              <a:rPr lang="en-US" altLang="en-US" dirty="0">
                <a:cs typeface="Arial" panose="020B0604020202020204" pitchFamily="34" charset="0"/>
              </a:rPr>
              <a:t>To achieve this goal, we need you to:</a:t>
            </a:r>
          </a:p>
          <a:p>
            <a:pPr marL="628650" lvl="2" indent="-171450" eaLnBrk="1" hangingPunct="1">
              <a:lnSpc>
                <a:spcPct val="90000"/>
              </a:lnSpc>
              <a:spcBef>
                <a:spcPct val="25000"/>
              </a:spcBef>
              <a:buFont typeface="Arial" panose="020B0604020202020204" pitchFamily="34" charset="0"/>
              <a:buChar char="•"/>
            </a:pPr>
            <a:r>
              <a:rPr lang="en-US" altLang="en-US" dirty="0">
                <a:cs typeface="Arial" panose="020B0604020202020204" pitchFamily="34" charset="0"/>
              </a:rPr>
              <a:t>Continue to participate in all required safety training sessions.</a:t>
            </a:r>
          </a:p>
          <a:p>
            <a:pPr marL="628650" lvl="2" indent="-171450" eaLnBrk="1" hangingPunct="1">
              <a:lnSpc>
                <a:spcPct val="90000"/>
              </a:lnSpc>
              <a:spcBef>
                <a:spcPct val="25000"/>
              </a:spcBef>
              <a:buFont typeface="Arial" panose="020B0604020202020204" pitchFamily="34" charset="0"/>
              <a:buChar char="•"/>
            </a:pPr>
            <a:r>
              <a:rPr lang="en-US" altLang="en-US" dirty="0">
                <a:cs typeface="Arial" panose="020B0604020202020204" pitchFamily="34" charset="0"/>
              </a:rPr>
              <a:t>Report any hazards and unsafe conditions you see. Report any incidents and near misses that occur. We need to know about problems, so that we can investigate their causes and make necessary changes. </a:t>
            </a:r>
          </a:p>
          <a:p>
            <a:pPr marL="628650" lvl="2" indent="-171450" eaLnBrk="1" hangingPunct="1">
              <a:lnSpc>
                <a:spcPct val="90000"/>
              </a:lnSpc>
              <a:spcBef>
                <a:spcPct val="25000"/>
              </a:spcBef>
              <a:buFont typeface="Arial" panose="020B0604020202020204" pitchFamily="34" charset="0"/>
              <a:buChar char="•"/>
            </a:pPr>
            <a:r>
              <a:rPr lang="en-US" altLang="en-US" dirty="0">
                <a:cs typeface="Arial" panose="020B0604020202020204" pitchFamily="34" charset="0"/>
              </a:rPr>
              <a:t>Remember that you play a big role in the successful implementation of safety in our organization. Always keep a safety attitude and encourage others to also.</a:t>
            </a:r>
            <a:endParaRPr lang="en-US" altLang="en-US" i="1" dirty="0">
              <a:cs typeface="Arial" panose="020B0604020202020204" pitchFamily="34" charset="0"/>
            </a:endParaRPr>
          </a:p>
          <a:p>
            <a:pPr marL="628650" lvl="2" indent="-171450" eaLnBrk="1" hangingPunct="1">
              <a:lnSpc>
                <a:spcPct val="90000"/>
              </a:lnSpc>
              <a:spcBef>
                <a:spcPct val="25000"/>
              </a:spcBef>
              <a:buFont typeface="Arial" panose="020B0604020202020204" pitchFamily="34" charset="0"/>
              <a:buChar char="•"/>
            </a:pPr>
            <a:r>
              <a:rPr lang="en-US" altLang="en-US" dirty="0">
                <a:cs typeface="Arial" panose="020B0604020202020204" pitchFamily="34" charset="0"/>
              </a:rPr>
              <a:t>Ask your supervisor for help any time you are not sure how to proceed safely.</a:t>
            </a:r>
          </a:p>
          <a:p>
            <a:pPr marL="628650" lvl="1" indent="-171450" eaLnBrk="1" hangingPunct="1">
              <a:lnSpc>
                <a:spcPct val="90000"/>
              </a:lnSpc>
              <a:spcBef>
                <a:spcPct val="20000"/>
              </a:spcBef>
              <a:buFont typeface="Arial" panose="020B0604020202020204" pitchFamily="34" charset="0"/>
              <a:buChar char="•"/>
            </a:pPr>
            <a:r>
              <a:rPr lang="en-US" altLang="en-US" dirty="0">
                <a:cs typeface="Arial" panose="020B0604020202020204" pitchFamily="34" charset="0"/>
              </a:rPr>
              <a:t>Make sure you’re familiar with your facility’s written safety policy. Know where to obtain and how to fill out hazard or accident report forms.</a:t>
            </a:r>
          </a:p>
          <a:p>
            <a:pPr eaLnBrk="1" hangingPunct="1">
              <a:lnSpc>
                <a:spcPct val="90000"/>
              </a:lnSpc>
              <a:spcBef>
                <a:spcPct val="20000"/>
              </a:spcBef>
            </a:pPr>
            <a:endParaRPr lang="en-US" altLang="en-US" b="1" dirty="0">
              <a:cs typeface="Arial" panose="020B0604020202020204" pitchFamily="34" charset="0"/>
            </a:endParaRPr>
          </a:p>
          <a:p>
            <a:pPr eaLnBrk="1" hangingPunct="1">
              <a:lnSpc>
                <a:spcPct val="90000"/>
              </a:lnSpc>
              <a:spcBef>
                <a:spcPct val="20000"/>
              </a:spcBef>
            </a:pPr>
            <a:r>
              <a:rPr lang="en-US" altLang="en-US" b="1" dirty="0">
                <a:cs typeface="Arial" panose="020B0604020202020204" pitchFamily="34" charset="0"/>
              </a:rPr>
              <a:t>Presenter notes</a:t>
            </a:r>
          </a:p>
          <a:p>
            <a:pPr marL="171450" indent="-171450" eaLnBrk="1" hangingPunct="1">
              <a:lnSpc>
                <a:spcPct val="90000"/>
              </a:lnSpc>
              <a:spcBef>
                <a:spcPct val="20000"/>
              </a:spcBef>
              <a:buFont typeface="Arial" panose="020B0604020202020204" pitchFamily="34" charset="0"/>
              <a:buChar char="•"/>
            </a:pPr>
            <a:r>
              <a:rPr lang="en-US" altLang="en-US" dirty="0">
                <a:cs typeface="Arial" panose="020B0604020202020204" pitchFamily="34" charset="0"/>
              </a:rPr>
              <a:t>Describe your company’s written safety policy. </a:t>
            </a:r>
          </a:p>
          <a:p>
            <a:pPr marL="171450" indent="-171450" eaLnBrk="1" hangingPunct="1">
              <a:lnSpc>
                <a:spcPct val="90000"/>
              </a:lnSpc>
              <a:spcBef>
                <a:spcPct val="20000"/>
              </a:spcBef>
              <a:buFont typeface="Arial" panose="020B0604020202020204" pitchFamily="34" charset="0"/>
              <a:buChar char="•"/>
            </a:pPr>
            <a:r>
              <a:rPr lang="en-US" altLang="en-US" dirty="0">
                <a:cs typeface="Arial" panose="020B0604020202020204" pitchFamily="34" charset="0"/>
              </a:rPr>
              <a:t>Hand out the policy or refer to it in the employee manual. </a:t>
            </a:r>
          </a:p>
          <a:p>
            <a:pPr marL="171450" indent="-171450" eaLnBrk="1" hangingPunct="1">
              <a:lnSpc>
                <a:spcPct val="90000"/>
              </a:lnSpc>
              <a:spcBef>
                <a:spcPct val="20000"/>
              </a:spcBef>
              <a:buFont typeface="Arial" panose="020B0604020202020204" pitchFamily="34" charset="0"/>
              <a:buChar char="•"/>
            </a:pPr>
            <a:r>
              <a:rPr lang="en-US" altLang="en-US" dirty="0">
                <a:cs typeface="Arial" panose="020B0604020202020204" pitchFamily="34" charset="0"/>
              </a:rPr>
              <a:t>Describe your company’s safety record. Emphasize improvements in reducing incidents and ongoing efforts to make the workplace safer. </a:t>
            </a:r>
          </a:p>
          <a:p>
            <a:pPr marL="171450" indent="-171450" eaLnBrk="1" hangingPunct="1">
              <a:lnSpc>
                <a:spcPct val="90000"/>
              </a:lnSpc>
              <a:spcBef>
                <a:spcPct val="20000"/>
              </a:spcBef>
              <a:buFont typeface="Arial" panose="020B0604020202020204" pitchFamily="34" charset="0"/>
              <a:buChar char="•"/>
            </a:pPr>
            <a:r>
              <a:rPr lang="en-US" altLang="en-US" dirty="0">
                <a:cs typeface="Arial" panose="020B0604020202020204" pitchFamily="34" charset="0"/>
              </a:rPr>
              <a:t>Hand out or refer to your organization’s hazard report and incident report forms.</a:t>
            </a:r>
          </a:p>
          <a:p>
            <a:endParaRPr lang="en-US" dirty="0"/>
          </a:p>
        </p:txBody>
      </p:sp>
      <p:sp>
        <p:nvSpPr>
          <p:cNvPr id="4" name="Slide Number Placeholder 3"/>
          <p:cNvSpPr>
            <a:spLocks noGrp="1"/>
          </p:cNvSpPr>
          <p:nvPr>
            <p:ph type="sldNum" sz="quarter" idx="5"/>
          </p:nvPr>
        </p:nvSpPr>
        <p:spPr/>
        <p:txBody>
          <a:bodyPr/>
          <a:lstStyle/>
          <a:p>
            <a:fld id="{E1581240-C86A-463B-B5B6-5862CF583CD2}" type="slidenum">
              <a:rPr lang="en-US" smtClean="0"/>
              <a:t>4</a:t>
            </a:fld>
            <a:endParaRPr lang="en-US"/>
          </a:p>
        </p:txBody>
      </p:sp>
    </p:spTree>
    <p:extLst>
      <p:ext uri="{BB962C8B-B14F-4D97-AF65-F5344CB8AC3E}">
        <p14:creationId xmlns:p14="http://schemas.microsoft.com/office/powerpoint/2010/main" val="3776474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If you have a workplace handout on safety rules and procedures, give it to participants now and discuss the list.</a:t>
            </a:r>
          </a:p>
          <a:p>
            <a:endParaRPr lang="en-US" dirty="0"/>
          </a:p>
        </p:txBody>
      </p:sp>
      <p:sp>
        <p:nvSpPr>
          <p:cNvPr id="4" name="Slide Number Placeholder 3"/>
          <p:cNvSpPr>
            <a:spLocks noGrp="1"/>
          </p:cNvSpPr>
          <p:nvPr>
            <p:ph type="sldNum" sz="quarter" idx="5"/>
          </p:nvPr>
        </p:nvSpPr>
        <p:spPr/>
        <p:txBody>
          <a:bodyPr/>
          <a:lstStyle/>
          <a:p>
            <a:fld id="{E1581240-C86A-463B-B5B6-5862CF583CD2}" type="slidenum">
              <a:rPr lang="en-US" smtClean="0"/>
              <a:t>5</a:t>
            </a:fld>
            <a:endParaRPr lang="en-US"/>
          </a:p>
        </p:txBody>
      </p:sp>
    </p:spTree>
    <p:extLst>
      <p:ext uri="{BB962C8B-B14F-4D97-AF65-F5344CB8AC3E}">
        <p14:creationId xmlns:p14="http://schemas.microsoft.com/office/powerpoint/2010/main" val="87587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cs typeface="Arial" panose="020B0604020202020204" pitchFamily="34" charset="0"/>
              </a:rPr>
              <a:t>Talking points</a:t>
            </a:r>
          </a:p>
          <a:p>
            <a:pPr marL="171450" indent="-171450" eaLnBrk="1" hangingPunct="1">
              <a:buFont typeface="Arial" panose="020B0604020202020204" pitchFamily="34" charset="0"/>
              <a:buChar char="•"/>
            </a:pPr>
            <a:r>
              <a:rPr lang="en-US" altLang="en-US" dirty="0">
                <a:cs typeface="Arial" panose="020B0604020202020204" pitchFamily="34" charset="0"/>
              </a:rPr>
              <a:t>Personal protective equipment (PPE) and clothing are required for certain jobs.</a:t>
            </a:r>
          </a:p>
          <a:p>
            <a:pPr marL="171450" indent="-171450" eaLnBrk="1" hangingPunct="1">
              <a:buFont typeface="Arial" panose="020B0604020202020204" pitchFamily="34" charset="0"/>
              <a:buChar char="•"/>
            </a:pPr>
            <a:r>
              <a:rPr lang="en-US" altLang="en-US" dirty="0">
                <a:cs typeface="Arial" panose="020B0604020202020204" pitchFamily="34" charset="0"/>
              </a:rPr>
              <a:t>Make sure you know when and where you’re required to wear PPE.  </a:t>
            </a:r>
          </a:p>
          <a:p>
            <a:pPr marL="171450" indent="-171450" eaLnBrk="1" hangingPunct="1">
              <a:buFont typeface="Arial" panose="020B0604020202020204" pitchFamily="34" charset="0"/>
              <a:buChar char="•"/>
            </a:pPr>
            <a:r>
              <a:rPr lang="en-US" altLang="en-US" dirty="0">
                <a:cs typeface="Arial" panose="020B0604020202020204" pitchFamily="34" charset="0"/>
              </a:rPr>
              <a:t>Also, make sure you know how to get a good fit and how to inspect, maintain, clean, and store PPE. </a:t>
            </a:r>
          </a:p>
          <a:p>
            <a:endParaRPr lang="en-US" dirty="0"/>
          </a:p>
        </p:txBody>
      </p:sp>
      <p:sp>
        <p:nvSpPr>
          <p:cNvPr id="4" name="Slide Number Placeholder 3"/>
          <p:cNvSpPr>
            <a:spLocks noGrp="1"/>
          </p:cNvSpPr>
          <p:nvPr>
            <p:ph type="sldNum" sz="quarter" idx="5"/>
          </p:nvPr>
        </p:nvSpPr>
        <p:spPr/>
        <p:txBody>
          <a:bodyPr/>
          <a:lstStyle/>
          <a:p>
            <a:fld id="{E1581240-C86A-463B-B5B6-5862CF583CD2}" type="slidenum">
              <a:rPr lang="en-US" smtClean="0"/>
              <a:t>7</a:t>
            </a:fld>
            <a:endParaRPr lang="en-US"/>
          </a:p>
        </p:txBody>
      </p:sp>
    </p:spTree>
    <p:extLst>
      <p:ext uri="{BB962C8B-B14F-4D97-AF65-F5344CB8AC3E}">
        <p14:creationId xmlns:p14="http://schemas.microsoft.com/office/powerpoint/2010/main" val="1435241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Discuss company-specific policies/rules regarding hand tools.</a:t>
            </a:r>
          </a:p>
          <a:p>
            <a:endParaRPr lang="en-US" dirty="0"/>
          </a:p>
        </p:txBody>
      </p:sp>
      <p:sp>
        <p:nvSpPr>
          <p:cNvPr id="4" name="Slide Number Placeholder 3"/>
          <p:cNvSpPr>
            <a:spLocks noGrp="1"/>
          </p:cNvSpPr>
          <p:nvPr>
            <p:ph type="sldNum" sz="quarter" idx="5"/>
          </p:nvPr>
        </p:nvSpPr>
        <p:spPr/>
        <p:txBody>
          <a:bodyPr/>
          <a:lstStyle/>
          <a:p>
            <a:fld id="{E1581240-C86A-463B-B5B6-5862CF583CD2}" type="slidenum">
              <a:rPr lang="en-US" smtClean="0"/>
              <a:t>8</a:t>
            </a:fld>
            <a:endParaRPr lang="en-US"/>
          </a:p>
        </p:txBody>
      </p:sp>
    </p:spTree>
    <p:extLst>
      <p:ext uri="{BB962C8B-B14F-4D97-AF65-F5344CB8AC3E}">
        <p14:creationId xmlns:p14="http://schemas.microsoft.com/office/powerpoint/2010/main" val="3113398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Discuss company-specific policies/rules regarding power tools.</a:t>
            </a:r>
          </a:p>
          <a:p>
            <a:endParaRPr lang="en-US" dirty="0"/>
          </a:p>
        </p:txBody>
      </p:sp>
      <p:sp>
        <p:nvSpPr>
          <p:cNvPr id="4" name="Slide Number Placeholder 3"/>
          <p:cNvSpPr>
            <a:spLocks noGrp="1"/>
          </p:cNvSpPr>
          <p:nvPr>
            <p:ph type="sldNum" sz="quarter" idx="5"/>
          </p:nvPr>
        </p:nvSpPr>
        <p:spPr/>
        <p:txBody>
          <a:bodyPr/>
          <a:lstStyle/>
          <a:p>
            <a:fld id="{E1581240-C86A-463B-B5B6-5862CF583CD2}" type="slidenum">
              <a:rPr lang="en-US" smtClean="0"/>
              <a:t>9</a:t>
            </a:fld>
            <a:endParaRPr lang="en-US"/>
          </a:p>
        </p:txBody>
      </p:sp>
    </p:spTree>
    <p:extLst>
      <p:ext uri="{BB962C8B-B14F-4D97-AF65-F5344CB8AC3E}">
        <p14:creationId xmlns:p14="http://schemas.microsoft.com/office/powerpoint/2010/main" val="409707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effectLst/>
                <a:latin typeface="Arial" panose="020B0604020202020204" pitchFamily="34" charset="0"/>
                <a:ea typeface="Times New Roman" panose="02020603050405020304" pitchFamily="18" charset="0"/>
                <a:cs typeface="Arial" panose="020B0604020202020204" pitchFamily="34" charset="0"/>
              </a:rPr>
              <a:t>You will need your username and password </a:t>
            </a:r>
            <a:r>
              <a:rPr lang="en-US" sz="1200" b="0" i="1" dirty="0">
                <a:latin typeface="Arial" panose="020B0604020202020204" pitchFamily="34" charset="0"/>
                <a:ea typeface="Times New Roman" panose="02020603050405020304" pitchFamily="18" charset="0"/>
                <a:cs typeface="Arial" panose="020B0604020202020204" pitchFamily="34" charset="0"/>
              </a:rPr>
              <a:t>to access </a:t>
            </a:r>
            <a:r>
              <a:rPr lang="en-US" sz="1200" b="0" i="1" dirty="0">
                <a:effectLst/>
                <a:latin typeface="Arial" panose="020B0604020202020204" pitchFamily="34" charset="0"/>
                <a:ea typeface="Times New Roman" panose="02020603050405020304" pitchFamily="18" charset="0"/>
                <a:cs typeface="Arial" panose="020B0604020202020204" pitchFamily="34" charset="0"/>
              </a:rPr>
              <a:t>Summit’s online safety training videos, provided by </a:t>
            </a:r>
            <a:r>
              <a:rPr lang="en-US" sz="1200" b="0" i="1" dirty="0" err="1">
                <a:effectLst/>
                <a:latin typeface="Arial" panose="020B0604020202020204" pitchFamily="34" charset="0"/>
                <a:ea typeface="Times New Roman" panose="02020603050405020304" pitchFamily="18" charset="0"/>
                <a:cs typeface="Arial" panose="020B0604020202020204" pitchFamily="34" charset="0"/>
              </a:rPr>
              <a:t>Streamery</a:t>
            </a:r>
            <a:r>
              <a:rPr lang="en-US" sz="1200" b="0" i="1" dirty="0">
                <a:effectLst/>
                <a:latin typeface="Arial" panose="020B0604020202020204" pitchFamily="34" charset="0"/>
                <a:ea typeface="Times New Roman" panose="02020603050405020304" pitchFamily="18" charset="0"/>
                <a:cs typeface="Arial" panose="020B0604020202020204" pitchFamily="34" charset="0"/>
              </a:rPr>
              <a:t>.</a:t>
            </a:r>
            <a:r>
              <a:rPr lang="en-US" sz="1200" b="0" i="1" dirty="0">
                <a:effectLst/>
                <a:latin typeface="Calibri" panose="020F0502020204030204" pitchFamily="34" charset="0"/>
                <a:ea typeface="Times New Roman" panose="02020603050405020304" pitchFamily="18" charset="0"/>
              </a:rPr>
              <a:t> Visit our website t</a:t>
            </a:r>
            <a:r>
              <a:rPr lang="en-US" sz="1200" b="0" i="1" dirty="0">
                <a:effectLst/>
                <a:ea typeface="Times New Roman" panose="02020603050405020304" pitchFamily="18" charset="0"/>
              </a:rPr>
              <a:t>o request login credentials.</a:t>
            </a:r>
            <a:endParaRPr lang="en-US" dirty="0"/>
          </a:p>
          <a:p>
            <a:endParaRPr lang="en-US" dirty="0"/>
          </a:p>
        </p:txBody>
      </p:sp>
      <p:sp>
        <p:nvSpPr>
          <p:cNvPr id="4" name="Slide Number Placeholder 3"/>
          <p:cNvSpPr>
            <a:spLocks noGrp="1"/>
          </p:cNvSpPr>
          <p:nvPr>
            <p:ph type="sldNum" sz="quarter" idx="5"/>
          </p:nvPr>
        </p:nvSpPr>
        <p:spPr/>
        <p:txBody>
          <a:bodyPr/>
          <a:lstStyle/>
          <a:p>
            <a:fld id="{E1581240-C86A-463B-B5B6-5862CF583CD2}" type="slidenum">
              <a:rPr lang="en-US" smtClean="0"/>
              <a:t>10</a:t>
            </a:fld>
            <a:endParaRPr lang="en-US"/>
          </a:p>
        </p:txBody>
      </p:sp>
    </p:spTree>
    <p:extLst>
      <p:ext uri="{BB962C8B-B14F-4D97-AF65-F5344CB8AC3E}">
        <p14:creationId xmlns:p14="http://schemas.microsoft.com/office/powerpoint/2010/main" val="624117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0559" y="2086495"/>
            <a:ext cx="4551218" cy="1240588"/>
          </a:xfrm>
        </p:spPr>
        <p:txBody>
          <a:bodyPr anchor="b">
            <a:normAutofit/>
          </a:bodyPr>
          <a:lstStyle>
            <a:lvl1pPr algn="l">
              <a:defRPr sz="3200" b="1">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Presentation title</a:t>
            </a:r>
          </a:p>
        </p:txBody>
      </p:sp>
      <p:sp>
        <p:nvSpPr>
          <p:cNvPr id="3" name="Subtitle 2"/>
          <p:cNvSpPr>
            <a:spLocks noGrp="1"/>
          </p:cNvSpPr>
          <p:nvPr>
            <p:ph type="subTitle" idx="1" hasCustomPrompt="1"/>
          </p:nvPr>
        </p:nvSpPr>
        <p:spPr>
          <a:xfrm>
            <a:off x="4480559" y="3419158"/>
            <a:ext cx="4551218" cy="886835"/>
          </a:xfrm>
        </p:spPr>
        <p:txBody>
          <a:bodyPr/>
          <a:lstStyle>
            <a:lvl1pPr marL="0" indent="0" algn="l">
              <a:buNone/>
              <a:defRPr sz="2400" b="1">
                <a:solidFill>
                  <a:schemeClr val="bg2"/>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Department</a:t>
            </a:r>
          </a:p>
        </p:txBody>
      </p:sp>
      <p:sp>
        <p:nvSpPr>
          <p:cNvPr id="9" name="Rectangle 8"/>
          <p:cNvSpPr/>
          <p:nvPr userDrawn="1"/>
        </p:nvSpPr>
        <p:spPr>
          <a:xfrm>
            <a:off x="0" y="6559855"/>
            <a:ext cx="9144000" cy="3075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24939"/>
            <a:ext cx="9144000" cy="18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4308049" y="2158738"/>
            <a:ext cx="0" cy="20079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FB645B-268F-404B-94EB-8AC5CFB6BE0E}"/>
              </a:ext>
            </a:extLst>
          </p:cNvPr>
          <p:cNvPicPr>
            <a:picLocks noChangeAspect="1"/>
          </p:cNvPicPr>
          <p:nvPr userDrawn="1"/>
        </p:nvPicPr>
        <p:blipFill>
          <a:blip r:embed="rId2"/>
          <a:srcRect/>
          <a:stretch/>
        </p:blipFill>
        <p:spPr>
          <a:xfrm>
            <a:off x="359902" y="2114807"/>
            <a:ext cx="3775638" cy="2424552"/>
          </a:xfrm>
          <a:prstGeom prst="rect">
            <a:avLst/>
          </a:prstGeom>
        </p:spPr>
      </p:pic>
    </p:spTree>
    <p:extLst>
      <p:ext uri="{BB962C8B-B14F-4D97-AF65-F5344CB8AC3E}">
        <p14:creationId xmlns:p14="http://schemas.microsoft.com/office/powerpoint/2010/main" val="1926700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FF3A7C6-5C97-3941-9825-D4D101D87AF9}" type="slidenum">
              <a:rPr lang="en-US" smtClean="0"/>
              <a:pPr/>
              <a:t>‹#›</a:t>
            </a:fld>
            <a:endParaRPr lang="en-US"/>
          </a:p>
        </p:txBody>
      </p:sp>
    </p:spTree>
    <p:extLst>
      <p:ext uri="{BB962C8B-B14F-4D97-AF65-F5344CB8AC3E}">
        <p14:creationId xmlns:p14="http://schemas.microsoft.com/office/powerpoint/2010/main" val="222291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FF3A7C6-5C97-3941-9825-D4D101D87AF9}" type="slidenum">
              <a:rPr lang="en-US" smtClean="0"/>
              <a:pPr/>
              <a:t>‹#›</a:t>
            </a:fld>
            <a:endParaRPr lang="en-US"/>
          </a:p>
        </p:txBody>
      </p:sp>
    </p:spTree>
    <p:extLst>
      <p:ext uri="{BB962C8B-B14F-4D97-AF65-F5344CB8AC3E}">
        <p14:creationId xmlns:p14="http://schemas.microsoft.com/office/powerpoint/2010/main" val="380283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B7ECE0-A60A-2EE7-3BC4-FD6852AEE99C}"/>
              </a:ext>
            </a:extLst>
          </p:cNvPr>
          <p:cNvPicPr>
            <a:picLocks noChangeAspect="1"/>
          </p:cNvPicPr>
          <p:nvPr userDrawn="1"/>
        </p:nvPicPr>
        <p:blipFill>
          <a:blip r:embed="rId2"/>
          <a:srcRect/>
          <a:stretch/>
        </p:blipFill>
        <p:spPr>
          <a:xfrm>
            <a:off x="2358652" y="2228130"/>
            <a:ext cx="4426696" cy="2842634"/>
          </a:xfrm>
          <a:prstGeom prst="rect">
            <a:avLst/>
          </a:prstGeom>
        </p:spPr>
      </p:pic>
    </p:spTree>
    <p:extLst>
      <p:ext uri="{BB962C8B-B14F-4D97-AF65-F5344CB8AC3E}">
        <p14:creationId xmlns:p14="http://schemas.microsoft.com/office/powerpoint/2010/main" val="12040734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latin typeface="Arial" panose="020B0604020202020204" pitchFamily="34" charset="0"/>
                <a:cs typeface="Arial" panose="020B0604020202020204" pitchFamily="34" charset="0"/>
              </a:defRPr>
            </a:lvl1pPr>
          </a:lstStyle>
          <a:p>
            <a:r>
              <a:rPr lang="en-US" dirty="0"/>
              <a:t>Slide Title: Arial, 28 pt.</a:t>
            </a:r>
          </a:p>
        </p:txBody>
      </p:sp>
      <p:sp>
        <p:nvSpPr>
          <p:cNvPr id="3" name="Content Placeholder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marL="742950" indent="-285750">
              <a:buFont typeface="Courier New" panose="02070309020205020404" pitchFamily="49" charset="0"/>
              <a:buChar char="o"/>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
              <a:defRPr/>
            </a:lvl4pPr>
          </a:lstStyle>
          <a:p>
            <a:pPr lvl="0"/>
            <a:r>
              <a:rPr lang="en-US" dirty="0"/>
              <a:t>Text: Arial, 20 pt. (in black)</a:t>
            </a:r>
          </a:p>
          <a:p>
            <a:pPr lvl="0"/>
            <a:r>
              <a:rPr lang="en-US" dirty="0"/>
              <a:t>First level</a:t>
            </a:r>
          </a:p>
          <a:p>
            <a:pPr lvl="1"/>
            <a:r>
              <a:rPr lang="en-US" dirty="0"/>
              <a:t>Second level (minimum 18 pt. size)</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FF3A7C6-5C97-3941-9825-D4D101D87AF9}" type="slidenum">
              <a:rPr lang="en-US" smtClean="0"/>
              <a:pPr/>
              <a:t>‹#›</a:t>
            </a:fld>
            <a:endParaRPr lang="en-US"/>
          </a:p>
        </p:txBody>
      </p:sp>
    </p:spTree>
    <p:extLst>
      <p:ext uri="{BB962C8B-B14F-4D97-AF65-F5344CB8AC3E}">
        <p14:creationId xmlns:p14="http://schemas.microsoft.com/office/powerpoint/2010/main" val="1947304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3890951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FF3A7C6-5C97-3941-9825-D4D101D87AF9}" type="slidenum">
              <a:rPr lang="en-US" smtClean="0"/>
              <a:pPr/>
              <a:t>‹#›</a:t>
            </a:fld>
            <a:endParaRPr lang="en-US"/>
          </a:p>
        </p:txBody>
      </p:sp>
    </p:spTree>
    <p:extLst>
      <p:ext uri="{BB962C8B-B14F-4D97-AF65-F5344CB8AC3E}">
        <p14:creationId xmlns:p14="http://schemas.microsoft.com/office/powerpoint/2010/main" val="108264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291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FF3A7C6-5C97-3941-9825-D4D101D87AF9}" type="slidenum">
              <a:rPr lang="en-US" smtClean="0"/>
              <a:pPr/>
              <a:t>‹#›</a:t>
            </a:fld>
            <a:endParaRPr lang="en-US"/>
          </a:p>
        </p:txBody>
      </p:sp>
    </p:spTree>
    <p:extLst>
      <p:ext uri="{BB962C8B-B14F-4D97-AF65-F5344CB8AC3E}">
        <p14:creationId xmlns:p14="http://schemas.microsoft.com/office/powerpoint/2010/main" val="284587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FF3A7C6-5C97-3941-9825-D4D101D87AF9}" type="slidenum">
              <a:rPr lang="en-US" smtClean="0"/>
              <a:pPr/>
              <a:t>‹#›</a:t>
            </a:fld>
            <a:endParaRPr lang="en-US"/>
          </a:p>
        </p:txBody>
      </p:sp>
    </p:spTree>
    <p:extLst>
      <p:ext uri="{BB962C8B-B14F-4D97-AF65-F5344CB8AC3E}">
        <p14:creationId xmlns:p14="http://schemas.microsoft.com/office/powerpoint/2010/main" val="77474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FF3A7C6-5C97-3941-9825-D4D101D87AF9}" type="slidenum">
              <a:rPr lang="en-US" smtClean="0"/>
              <a:pPr/>
              <a:t>‹#›</a:t>
            </a:fld>
            <a:endParaRPr lang="en-US"/>
          </a:p>
        </p:txBody>
      </p:sp>
    </p:spTree>
    <p:extLst>
      <p:ext uri="{BB962C8B-B14F-4D97-AF65-F5344CB8AC3E}">
        <p14:creationId xmlns:p14="http://schemas.microsoft.com/office/powerpoint/2010/main" val="143306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FF3A7C6-5C97-3941-9825-D4D101D87AF9}" type="slidenum">
              <a:rPr lang="en-US" smtClean="0"/>
              <a:pPr/>
              <a:t>‹#›</a:t>
            </a:fld>
            <a:endParaRPr lang="en-US"/>
          </a:p>
        </p:txBody>
      </p:sp>
    </p:spTree>
    <p:extLst>
      <p:ext uri="{BB962C8B-B14F-4D97-AF65-F5344CB8AC3E}">
        <p14:creationId xmlns:p14="http://schemas.microsoft.com/office/powerpoint/2010/main" val="3578135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Rectangle 6"/>
          <p:cNvSpPr/>
          <p:nvPr userDrawn="1"/>
        </p:nvSpPr>
        <p:spPr>
          <a:xfrm>
            <a:off x="0" y="6559855"/>
            <a:ext cx="9144000" cy="3075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6919863" y="6522147"/>
            <a:ext cx="20574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7FF3A7C6-5C97-3941-9825-D4D101D87AF9}" type="slidenum">
              <a:rPr lang="en-US" smtClean="0"/>
              <a:pPr/>
              <a:t>‹#›</a:t>
            </a:fld>
            <a:endParaRPr lang="en-US" dirty="0"/>
          </a:p>
        </p:txBody>
      </p:sp>
      <p:sp>
        <p:nvSpPr>
          <p:cNvPr id="8" name="Rectangle 7"/>
          <p:cNvSpPr/>
          <p:nvPr userDrawn="1"/>
        </p:nvSpPr>
        <p:spPr>
          <a:xfrm>
            <a:off x="0" y="-24939"/>
            <a:ext cx="9144000" cy="18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TextBox 8"/>
          <p:cNvSpPr txBox="1"/>
          <p:nvPr userDrawn="1"/>
        </p:nvSpPr>
        <p:spPr>
          <a:xfrm>
            <a:off x="160256" y="6598762"/>
            <a:ext cx="3176833"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Arial" panose="020B0604020202020204" pitchFamily="34" charset="0"/>
                <a:ea typeface="Arial" charset="0"/>
                <a:cs typeface="Arial" panose="020B0604020202020204" pitchFamily="34" charset="0"/>
              </a:rPr>
              <a:t>Summit. </a:t>
            </a:r>
            <a:r>
              <a:rPr lang="en-US" sz="800" i="1" dirty="0">
                <a:solidFill>
                  <a:schemeClr val="bg1"/>
                </a:solidFill>
                <a:latin typeface="Arial" panose="020B0604020202020204" pitchFamily="34" charset="0"/>
                <a:ea typeface="Arial" charset="0"/>
                <a:cs typeface="Arial" panose="020B0604020202020204" pitchFamily="34" charset="0"/>
              </a:rPr>
              <a:t>Know</a:t>
            </a:r>
            <a:r>
              <a:rPr lang="en-US" sz="800" dirty="0">
                <a:solidFill>
                  <a:schemeClr val="bg1"/>
                </a:solidFill>
                <a:latin typeface="Arial" panose="020B0604020202020204" pitchFamily="34" charset="0"/>
                <a:ea typeface="Arial" charset="0"/>
                <a:cs typeface="Arial" panose="020B0604020202020204" pitchFamily="34" charset="0"/>
              </a:rPr>
              <a:t> the</a:t>
            </a:r>
            <a:r>
              <a:rPr lang="en-US" sz="800" i="0" dirty="0">
                <a:solidFill>
                  <a:schemeClr val="bg1"/>
                </a:solidFill>
                <a:latin typeface="Arial" panose="020B0604020202020204" pitchFamily="34" charset="0"/>
                <a:ea typeface="Arial" charset="0"/>
                <a:cs typeface="Arial" panose="020B0604020202020204" pitchFamily="34" charset="0"/>
              </a:rPr>
              <a:t> people </a:t>
            </a:r>
            <a:r>
              <a:rPr lang="en-US" sz="800" dirty="0">
                <a:solidFill>
                  <a:schemeClr val="bg1"/>
                </a:solidFill>
                <a:latin typeface="Arial" panose="020B0604020202020204" pitchFamily="34" charset="0"/>
                <a:ea typeface="Arial" charset="0"/>
                <a:cs typeface="Arial" panose="020B0604020202020204" pitchFamily="34" charset="0"/>
              </a:rPr>
              <a:t>who </a:t>
            </a:r>
            <a:r>
              <a:rPr lang="en-US" sz="800" i="0" dirty="0">
                <a:solidFill>
                  <a:schemeClr val="bg1"/>
                </a:solidFill>
                <a:latin typeface="Arial" panose="020B0604020202020204" pitchFamily="34" charset="0"/>
                <a:ea typeface="Arial" charset="0"/>
                <a:cs typeface="Arial" panose="020B0604020202020204" pitchFamily="34" charset="0"/>
              </a:rPr>
              <a:t>know </a:t>
            </a:r>
            <a:r>
              <a:rPr lang="en-US" sz="800" dirty="0">
                <a:solidFill>
                  <a:schemeClr val="bg1"/>
                </a:solidFill>
                <a:latin typeface="Arial" panose="020B0604020202020204" pitchFamily="34" charset="0"/>
                <a:ea typeface="Arial" charset="0"/>
                <a:cs typeface="Arial" panose="020B0604020202020204" pitchFamily="34" charset="0"/>
              </a:rPr>
              <a:t>workers’ comp.</a:t>
            </a:r>
            <a:r>
              <a:rPr lang="en-US" sz="800" baseline="30000" dirty="0">
                <a:solidFill>
                  <a:schemeClr val="bg1"/>
                </a:solidFill>
                <a:latin typeface="Arial" panose="020B0604020202020204" pitchFamily="34" charset="0"/>
                <a:ea typeface="Arial" charset="0"/>
                <a:cs typeface="Arial" panose="020B0604020202020204" pitchFamily="34" charset="0"/>
              </a:rPr>
              <a:t>®</a:t>
            </a:r>
          </a:p>
          <a:p>
            <a:endParaRPr lang="en-US" sz="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400069255"/>
      </p:ext>
    </p:extLst>
  </p:cSld>
  <p:clrMap bg1="lt1" tx1="dk1" bg2="lt2" tx2="dk2" accent1="accent1" accent2="accent2" accent3="accent3" accent4="accent4" accent5="accent5" accent6="accent6" hlink="hlink" folHlink="folHlink"/>
  <p:sldLayoutIdLst>
    <p:sldLayoutId id="2147483661" r:id="rId1"/>
    <p:sldLayoutId id="2147483667" r:id="rId2"/>
  </p:sldLayoutIdLst>
  <p:txStyles>
    <p:titleStyle>
      <a:lvl1pPr algn="l" defTabSz="914400" rtl="0" eaLnBrk="1" latinLnBrk="0" hangingPunct="1">
        <a:lnSpc>
          <a:spcPct val="90000"/>
        </a:lnSpc>
        <a:spcBef>
          <a:spcPct val="0"/>
        </a:spcBef>
        <a:buNone/>
        <a:defRPr sz="2800" b="1" kern="1200">
          <a:solidFill>
            <a:schemeClr val="tx2"/>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Rectangle 6"/>
          <p:cNvSpPr/>
          <p:nvPr userDrawn="1"/>
        </p:nvSpPr>
        <p:spPr>
          <a:xfrm>
            <a:off x="0" y="6559855"/>
            <a:ext cx="9144000" cy="3075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6919863" y="6522147"/>
            <a:ext cx="20574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7FF3A7C6-5C97-3941-9825-D4D101D87AF9}" type="slidenum">
              <a:rPr lang="en-US" smtClean="0"/>
              <a:pPr/>
              <a:t>‹#›</a:t>
            </a:fld>
            <a:endParaRPr lang="en-US" dirty="0"/>
          </a:p>
        </p:txBody>
      </p:sp>
      <p:sp>
        <p:nvSpPr>
          <p:cNvPr id="8" name="Rectangle 7"/>
          <p:cNvSpPr/>
          <p:nvPr userDrawn="1"/>
        </p:nvSpPr>
        <p:spPr>
          <a:xfrm>
            <a:off x="0" y="-24939"/>
            <a:ext cx="9144000" cy="18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TextBox 8"/>
          <p:cNvSpPr txBox="1"/>
          <p:nvPr userDrawn="1"/>
        </p:nvSpPr>
        <p:spPr>
          <a:xfrm>
            <a:off x="160256" y="6598762"/>
            <a:ext cx="3176833"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Arial" charset="0"/>
                <a:ea typeface="Arial" charset="0"/>
                <a:cs typeface="Arial" charset="0"/>
              </a:rPr>
              <a:t>Summit. </a:t>
            </a:r>
            <a:r>
              <a:rPr lang="en-US" sz="800" i="1" dirty="0">
                <a:solidFill>
                  <a:schemeClr val="bg1"/>
                </a:solidFill>
                <a:latin typeface="Arial" charset="0"/>
                <a:ea typeface="Arial" charset="0"/>
                <a:cs typeface="Arial" charset="0"/>
              </a:rPr>
              <a:t>Know</a:t>
            </a:r>
            <a:r>
              <a:rPr lang="en-US" sz="800" dirty="0">
                <a:solidFill>
                  <a:schemeClr val="bg1"/>
                </a:solidFill>
                <a:latin typeface="Arial" charset="0"/>
                <a:ea typeface="Arial" charset="0"/>
                <a:cs typeface="Arial" charset="0"/>
              </a:rPr>
              <a:t> the </a:t>
            </a:r>
            <a:r>
              <a:rPr lang="en-US" sz="800" i="0" dirty="0">
                <a:solidFill>
                  <a:schemeClr val="bg1"/>
                </a:solidFill>
                <a:latin typeface="Arial" charset="0"/>
                <a:ea typeface="Arial" charset="0"/>
                <a:cs typeface="Arial" charset="0"/>
              </a:rPr>
              <a:t>people</a:t>
            </a:r>
            <a:r>
              <a:rPr lang="en-US" sz="800" dirty="0">
                <a:solidFill>
                  <a:schemeClr val="bg1"/>
                </a:solidFill>
                <a:latin typeface="Arial" charset="0"/>
                <a:ea typeface="Arial" charset="0"/>
                <a:cs typeface="Arial" charset="0"/>
              </a:rPr>
              <a:t> who </a:t>
            </a:r>
            <a:r>
              <a:rPr lang="en-US" sz="800" i="0" dirty="0">
                <a:solidFill>
                  <a:schemeClr val="bg1"/>
                </a:solidFill>
                <a:latin typeface="Arial" charset="0"/>
                <a:ea typeface="Arial" charset="0"/>
                <a:cs typeface="Arial" charset="0"/>
              </a:rPr>
              <a:t>know</a:t>
            </a:r>
            <a:r>
              <a:rPr lang="en-US" sz="800" dirty="0">
                <a:solidFill>
                  <a:schemeClr val="bg1"/>
                </a:solidFill>
                <a:latin typeface="Arial" charset="0"/>
                <a:ea typeface="Arial" charset="0"/>
                <a:cs typeface="Arial" charset="0"/>
              </a:rPr>
              <a:t> workers’ comp.</a:t>
            </a:r>
            <a:r>
              <a:rPr lang="en-US" sz="800" baseline="30000" dirty="0">
                <a:solidFill>
                  <a:schemeClr val="bg1"/>
                </a:solidFill>
                <a:latin typeface="Arial" charset="0"/>
                <a:ea typeface="Arial" charset="0"/>
                <a:cs typeface="Arial" charset="0"/>
              </a:rPr>
              <a:t>®</a:t>
            </a:r>
          </a:p>
          <a:p>
            <a:endParaRPr lang="en-US" sz="800" dirty="0">
              <a:latin typeface="Arial" charset="0"/>
              <a:ea typeface="Arial" charset="0"/>
              <a:cs typeface="Arial" charset="0"/>
            </a:endParaRPr>
          </a:p>
        </p:txBody>
      </p:sp>
    </p:spTree>
    <p:extLst>
      <p:ext uri="{BB962C8B-B14F-4D97-AF65-F5344CB8AC3E}">
        <p14:creationId xmlns:p14="http://schemas.microsoft.com/office/powerpoint/2010/main" val="2120961734"/>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75" r:id="rId3"/>
    <p:sldLayoutId id="2147483676" r:id="rId4"/>
    <p:sldLayoutId id="2147483677" r:id="rId5"/>
    <p:sldLayoutId id="2147483680" r:id="rId6"/>
    <p:sldLayoutId id="2147483681" r:id="rId7"/>
    <p:sldLayoutId id="2147483682" r:id="rId8"/>
    <p:sldLayoutId id="2147483683" r:id="rId9"/>
  </p:sldLayoutIdLst>
  <p:txStyles>
    <p:titleStyle>
      <a:lvl1pPr algn="l" defTabSz="914400" rtl="0" eaLnBrk="1" latinLnBrk="0" hangingPunct="1">
        <a:lnSpc>
          <a:spcPct val="90000"/>
        </a:lnSpc>
        <a:spcBef>
          <a:spcPct val="0"/>
        </a:spcBef>
        <a:buNone/>
        <a:defRPr sz="2800" b="1" kern="1200">
          <a:solidFill>
            <a:schemeClr val="tx2"/>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earn.streamery.co/Topics/Safety/Construction-Safety/Hand-Power-Tool-Safety/Hand-and-Power-Tool-Safety-in-Construction-Environment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www.osha.gov/etools/electrical-contractors/materials-handling/heavy"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earn.streamery.co/Topics/Safety/Construction-Safety/Back-Safety/Back-Safety-in-Construction-Environment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www.osha.gov/fall-protectio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earn.streamery.co/Topics/Safety/Construction-Safety/Fall-Protection/Fall-Protection-in-Construction-Environment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learn.streamery.co/Topics/Safety/Construction-Safety/Scaffolding/Supported-Scaffolding-Safety-in-Industrial-and-Construction-Environment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www.osha.gov/sites/default/files/publications/osha3124.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earn.streamery.co/Topics/Safety/Construction-Safety/Ladder-Safety/Ladder-Safety-In-Construction-Environments-en"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www.osha.gov/laws-regs/regulations/standardnumber/1915/1915.81"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bls.gov/news.release/cfoi.nr0.htm"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www.osha.gov/laws-regs/regulations/standardnumber/1926/1926.15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earn.streamery.co/Topics/Safety/OSHA-Compliance/Fire-Evacuation-Prevention/To-The-Point-About-Fire-Prevention-Response"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6.jpg"/></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www.osha.gov/sites/default/files/publications/OSHA3514.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learn.streamery.co/Topics/Safety/Construction-Safety/HazCom-Right-to-Know/Hazard-Communication-in-Construction-Environments"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8.jpg"/></Relationships>
</file>

<file path=ppt/slides/_rels/slide2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www.osha.gov/sites/default/files/publications/OSHA3942.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earn.streamery.co/Topics/Safety/Construction-Safety/Safety-Orientation/Electrical-Hazards-One-of-Construction-s-Fatal-Four"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0.jpg"/></Relationships>
</file>

<file path=ppt/slides/_rels/slide2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http://www.osha.gov/laws-regs/regulations/standardnumber/1926/1926.702"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learn.streamery.co/Topics/Safety/OSHA-Compliance/Slips,-Trips,-Falls/Understanding-and-Preventing-Slips,-Trips-and-Falls"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3.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www.osha.gov/sites/default/files/publications/trench_excavation_fs.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learn.streamery.co/Topics/Safety/Construction-Safety/Trenching-Shoring/Trenching-and-Shoring-Safety-in-Construction-Envir"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45.jp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www.osha.gov/safety-management/worker-participation" TargetMode="Externa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www.osha.gov/personal-protective-equipmen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www.osha.gov/sites/default/files/publications/osha3080.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www.osha.gov/sites/default/files/publications/osha308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Employee </a:t>
            </a:r>
            <a:br>
              <a:rPr lang="en-US" dirty="0"/>
            </a:br>
            <a:r>
              <a:rPr lang="en-US" dirty="0"/>
              <a:t>Safety Orientation</a:t>
            </a:r>
          </a:p>
        </p:txBody>
      </p:sp>
      <p:sp>
        <p:nvSpPr>
          <p:cNvPr id="3" name="Subtitle 2"/>
          <p:cNvSpPr>
            <a:spLocks noGrp="1"/>
          </p:cNvSpPr>
          <p:nvPr>
            <p:ph type="subTitle" idx="1"/>
          </p:nvPr>
        </p:nvSpPr>
        <p:spPr/>
        <p:txBody>
          <a:bodyPr/>
          <a:lstStyle/>
          <a:p>
            <a:r>
              <a:rPr lang="en-US" dirty="0"/>
              <a:t>Construction</a:t>
            </a:r>
          </a:p>
        </p:txBody>
      </p:sp>
    </p:spTree>
    <p:extLst>
      <p:ext uri="{BB962C8B-B14F-4D97-AF65-F5344CB8AC3E}">
        <p14:creationId xmlns:p14="http://schemas.microsoft.com/office/powerpoint/2010/main" val="2051156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a safety helmet&#10;&#10;Description automatically generated">
            <a:hlinkClick r:id="rId3"/>
            <a:extLst>
              <a:ext uri="{FF2B5EF4-FFF2-40B4-BE49-F238E27FC236}">
                <a16:creationId xmlns:a16="http://schemas.microsoft.com/office/drawing/2014/main" id="{6B836041-A5D1-789C-A84F-A618CB3347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496" y="1143001"/>
            <a:ext cx="7603905" cy="4277196"/>
          </a:xfrm>
          <a:prstGeom prst="rect">
            <a:avLst/>
          </a:prstGeom>
        </p:spPr>
      </p:pic>
      <p:sp>
        <p:nvSpPr>
          <p:cNvPr id="5" name="TextBox 4">
            <a:extLst>
              <a:ext uri="{FF2B5EF4-FFF2-40B4-BE49-F238E27FC236}">
                <a16:creationId xmlns:a16="http://schemas.microsoft.com/office/drawing/2014/main" id="{A948BA54-06B2-40E4-626B-76F9FF47E9A6}"/>
              </a:ext>
            </a:extLst>
          </p:cNvPr>
          <p:cNvSpPr txBox="1"/>
          <p:nvPr/>
        </p:nvSpPr>
        <p:spPr>
          <a:xfrm>
            <a:off x="704144" y="5982161"/>
            <a:ext cx="7041362" cy="461665"/>
          </a:xfrm>
          <a:prstGeom prst="rect">
            <a:avLst/>
          </a:prstGeom>
          <a:noFill/>
        </p:spPr>
        <p:txBody>
          <a:bodyPr wrap="square">
            <a:spAutoFit/>
          </a:bodyPr>
          <a:lstStyle/>
          <a:p>
            <a:r>
              <a:rPr lang="en-US" sz="1200"/>
              <a:t>Reference: </a:t>
            </a:r>
            <a:r>
              <a:rPr lang="en-US" sz="1200">
                <a:hlinkClick r:id="rId3"/>
              </a:rPr>
              <a:t>https://learn.streamery.co/Topics/Safety/Construction-Safety/Hand-Power-Tool-Safety/Hand-and-Power-Tool-Safety-in-Construction-Environments</a:t>
            </a:r>
            <a:r>
              <a:rPr lang="en-US" sz="1200"/>
              <a:t> </a:t>
            </a:r>
            <a:endParaRPr lang="en-US" sz="1200" dirty="0"/>
          </a:p>
        </p:txBody>
      </p:sp>
    </p:spTree>
    <p:extLst>
      <p:ext uri="{BB962C8B-B14F-4D97-AF65-F5344CB8AC3E}">
        <p14:creationId xmlns:p14="http://schemas.microsoft.com/office/powerpoint/2010/main" val="1209825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EB0B54-6642-F01F-1060-2E3FC0F785D9}"/>
              </a:ext>
            </a:extLst>
          </p:cNvPr>
          <p:cNvSpPr>
            <a:spLocks noGrp="1"/>
          </p:cNvSpPr>
          <p:nvPr>
            <p:ph type="title"/>
          </p:nvPr>
        </p:nvSpPr>
        <p:spPr>
          <a:xfrm>
            <a:off x="628650" y="365126"/>
            <a:ext cx="7886700" cy="1325563"/>
          </a:xfrm>
        </p:spPr>
        <p:txBody>
          <a:bodyPr anchor="ctr">
            <a:normAutofit/>
          </a:bodyPr>
          <a:lstStyle/>
          <a:p>
            <a:r>
              <a:rPr lang="en-US" b="1" dirty="0">
                <a:latin typeface="+mn-lt"/>
              </a:rPr>
              <a:t>Lifting and Carrying Safely</a:t>
            </a:r>
            <a:endParaRPr lang="en-US" dirty="0">
              <a:latin typeface="+mn-lt"/>
            </a:endParaRPr>
          </a:p>
        </p:txBody>
      </p:sp>
      <p:sp>
        <p:nvSpPr>
          <p:cNvPr id="5" name="Content Placeholder 2">
            <a:extLst>
              <a:ext uri="{FF2B5EF4-FFF2-40B4-BE49-F238E27FC236}">
                <a16:creationId xmlns:a16="http://schemas.microsoft.com/office/drawing/2014/main" id="{8B40AC30-B8D0-3513-DDE9-5D580531ABE1}"/>
              </a:ext>
            </a:extLst>
          </p:cNvPr>
          <p:cNvSpPr>
            <a:spLocks noGrp="1"/>
          </p:cNvSpPr>
          <p:nvPr>
            <p:ph sz="half" idx="1"/>
          </p:nvPr>
        </p:nvSpPr>
        <p:spPr>
          <a:xfrm>
            <a:off x="628650" y="1825625"/>
            <a:ext cx="3886200" cy="4351338"/>
          </a:xfrm>
        </p:spPr>
        <p:txBody>
          <a:bodyPr>
            <a:normAutofit/>
          </a:bodyPr>
          <a:lstStyle/>
          <a:p>
            <a:pPr>
              <a:defRPr/>
            </a:pPr>
            <a:r>
              <a:rPr lang="en-US" altLang="en-US" dirty="0"/>
              <a:t>Use your leg muscles—not your back muscles—to lift.</a:t>
            </a:r>
          </a:p>
          <a:p>
            <a:pPr>
              <a:defRPr/>
            </a:pPr>
            <a:r>
              <a:rPr lang="en-US" altLang="en-US" dirty="0"/>
              <a:t>Face the load (do not twist your back) and make sure your walking path is clear.</a:t>
            </a:r>
          </a:p>
          <a:p>
            <a:pPr>
              <a:defRPr/>
            </a:pPr>
            <a:r>
              <a:rPr lang="en-US" altLang="en-US" dirty="0"/>
              <a:t>Use a cart or dolly when carrying a load for a long distance.</a:t>
            </a:r>
          </a:p>
          <a:p>
            <a:pPr>
              <a:defRPr/>
            </a:pPr>
            <a:r>
              <a:rPr lang="en-US" altLang="en-US" dirty="0"/>
              <a:t>Ask for help or use a mechanical lifting device when moving heavy and/or awkward items.</a:t>
            </a:r>
          </a:p>
          <a:p>
            <a:endParaRPr lang="en-US" dirty="0"/>
          </a:p>
        </p:txBody>
      </p:sp>
      <p:pic>
        <p:nvPicPr>
          <p:cNvPr id="6" name="Picture 5" descr="A person carrying a box&#10;&#10;Description automatically generated">
            <a:extLst>
              <a:ext uri="{FF2B5EF4-FFF2-40B4-BE49-F238E27FC236}">
                <a16:creationId xmlns:a16="http://schemas.microsoft.com/office/drawing/2014/main" id="{BCE359F8-836A-ADBF-BEA3-C3A2DB449A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0838" y="1825625"/>
            <a:ext cx="3583071" cy="4013860"/>
          </a:xfrm>
          <a:prstGeom prst="rect">
            <a:avLst/>
          </a:prstGeom>
        </p:spPr>
      </p:pic>
      <p:sp>
        <p:nvSpPr>
          <p:cNvPr id="7" name="TextBox 6">
            <a:extLst>
              <a:ext uri="{FF2B5EF4-FFF2-40B4-BE49-F238E27FC236}">
                <a16:creationId xmlns:a16="http://schemas.microsoft.com/office/drawing/2014/main" id="{ADEE860B-ACB4-747F-813D-5243079635CC}"/>
              </a:ext>
            </a:extLst>
          </p:cNvPr>
          <p:cNvSpPr txBox="1"/>
          <p:nvPr/>
        </p:nvSpPr>
        <p:spPr>
          <a:xfrm>
            <a:off x="855569" y="6215875"/>
            <a:ext cx="7547162" cy="276999"/>
          </a:xfrm>
          <a:prstGeom prst="rect">
            <a:avLst/>
          </a:prstGeom>
          <a:noFill/>
        </p:spPr>
        <p:txBody>
          <a:bodyPr wrap="square">
            <a:spAutoFit/>
          </a:bodyPr>
          <a:lstStyle/>
          <a:p>
            <a:r>
              <a:rPr lang="en-US" sz="1200" dirty="0"/>
              <a:t>Reference: </a:t>
            </a:r>
            <a:r>
              <a:rPr lang="en-US" sz="1200" dirty="0">
                <a:hlinkClick r:id="rId4"/>
              </a:rPr>
              <a:t>www.osha.gov/etools/electrical-contractors/materials-handling/heavy</a:t>
            </a:r>
            <a:r>
              <a:rPr lang="en-US" sz="1200" dirty="0"/>
              <a:t> </a:t>
            </a:r>
          </a:p>
        </p:txBody>
      </p:sp>
    </p:spTree>
    <p:extLst>
      <p:ext uri="{BB962C8B-B14F-4D97-AF65-F5344CB8AC3E}">
        <p14:creationId xmlns:p14="http://schemas.microsoft.com/office/powerpoint/2010/main" val="2456187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a white hard hat and holding a bucket of white liquid&#10;&#10;Description automatically generated">
            <a:hlinkClick r:id="rId3"/>
            <a:extLst>
              <a:ext uri="{FF2B5EF4-FFF2-40B4-BE49-F238E27FC236}">
                <a16:creationId xmlns:a16="http://schemas.microsoft.com/office/drawing/2014/main" id="{BE81566D-5566-CF77-EBC8-4FE1745620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757" y="1186607"/>
            <a:ext cx="7571377" cy="4254526"/>
          </a:xfrm>
          <a:prstGeom prst="rect">
            <a:avLst/>
          </a:prstGeom>
        </p:spPr>
      </p:pic>
      <p:sp>
        <p:nvSpPr>
          <p:cNvPr id="5" name="TextBox 4">
            <a:extLst>
              <a:ext uri="{FF2B5EF4-FFF2-40B4-BE49-F238E27FC236}">
                <a16:creationId xmlns:a16="http://schemas.microsoft.com/office/drawing/2014/main" id="{1B304007-0DD9-B896-9CC0-DF0704E0CD83}"/>
              </a:ext>
            </a:extLst>
          </p:cNvPr>
          <p:cNvSpPr txBox="1"/>
          <p:nvPr/>
        </p:nvSpPr>
        <p:spPr>
          <a:xfrm>
            <a:off x="704144" y="5988423"/>
            <a:ext cx="7104115" cy="461665"/>
          </a:xfrm>
          <a:prstGeom prst="rect">
            <a:avLst/>
          </a:prstGeom>
          <a:noFill/>
        </p:spPr>
        <p:txBody>
          <a:bodyPr wrap="square">
            <a:spAutoFit/>
          </a:bodyPr>
          <a:lstStyle/>
          <a:p>
            <a:r>
              <a:rPr lang="en-US" sz="1200" dirty="0"/>
              <a:t>Reference: </a:t>
            </a:r>
            <a:r>
              <a:rPr lang="en-US" sz="1200" dirty="0">
                <a:hlinkClick r:id="rId3"/>
              </a:rPr>
              <a:t>https://learn.streamery.co/Topics/Safety/Construction-Safety/Back-Safety/Back-Safety-in-Construction-Environments</a:t>
            </a:r>
            <a:r>
              <a:rPr lang="en-US" sz="1200" dirty="0"/>
              <a:t> </a:t>
            </a:r>
          </a:p>
        </p:txBody>
      </p:sp>
    </p:spTree>
    <p:extLst>
      <p:ext uri="{BB962C8B-B14F-4D97-AF65-F5344CB8AC3E}">
        <p14:creationId xmlns:p14="http://schemas.microsoft.com/office/powerpoint/2010/main" val="689698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654BDA-7BB3-FA96-6DAD-EE7CB1790818}"/>
              </a:ext>
            </a:extLst>
          </p:cNvPr>
          <p:cNvSpPr>
            <a:spLocks noGrp="1"/>
          </p:cNvSpPr>
          <p:nvPr>
            <p:ph type="title"/>
          </p:nvPr>
        </p:nvSpPr>
        <p:spPr>
          <a:xfrm>
            <a:off x="628650" y="365126"/>
            <a:ext cx="7886700" cy="1325563"/>
          </a:xfrm>
        </p:spPr>
        <p:txBody>
          <a:bodyPr anchor="ctr">
            <a:normAutofit/>
          </a:bodyPr>
          <a:lstStyle/>
          <a:p>
            <a:r>
              <a:rPr lang="en-US" b="1" dirty="0">
                <a:latin typeface="+mn-lt"/>
              </a:rPr>
              <a:t>Fall Prevention</a:t>
            </a:r>
            <a:endParaRPr lang="en-US" dirty="0">
              <a:latin typeface="+mn-lt"/>
            </a:endParaRPr>
          </a:p>
        </p:txBody>
      </p:sp>
      <p:sp>
        <p:nvSpPr>
          <p:cNvPr id="5" name="Content Placeholder 2">
            <a:extLst>
              <a:ext uri="{FF2B5EF4-FFF2-40B4-BE49-F238E27FC236}">
                <a16:creationId xmlns:a16="http://schemas.microsoft.com/office/drawing/2014/main" id="{515A6003-3BE3-4402-6787-47FB005DCAE7}"/>
              </a:ext>
            </a:extLst>
          </p:cNvPr>
          <p:cNvSpPr>
            <a:spLocks noGrp="1"/>
          </p:cNvSpPr>
          <p:nvPr>
            <p:ph sz="half" idx="1"/>
          </p:nvPr>
        </p:nvSpPr>
        <p:spPr>
          <a:xfrm>
            <a:off x="628650" y="1825625"/>
            <a:ext cx="3886200" cy="4351338"/>
          </a:xfrm>
        </p:spPr>
        <p:txBody>
          <a:bodyPr>
            <a:normAutofit/>
          </a:bodyPr>
          <a:lstStyle/>
          <a:p>
            <a:r>
              <a:rPr lang="en-US" altLang="en-US" dirty="0"/>
              <a:t>Guard or cover all floor holes, openings, and skylights.</a:t>
            </a:r>
          </a:p>
          <a:p>
            <a:r>
              <a:rPr lang="en-US" altLang="en-US" dirty="0"/>
              <a:t>Wear a body harness and stay connected when working at heights above six feet.</a:t>
            </a:r>
          </a:p>
          <a:p>
            <a:r>
              <a:rPr lang="en-US" altLang="en-US" dirty="0"/>
              <a:t>Inspect your body harness before use. Look for loose threads, burns, cuts, abrasions, or wear and tear.</a:t>
            </a:r>
          </a:p>
          <a:p>
            <a:endParaRPr lang="en-US" dirty="0"/>
          </a:p>
        </p:txBody>
      </p:sp>
      <p:pic>
        <p:nvPicPr>
          <p:cNvPr id="6" name="Picture 5" descr="A group of safety harnesses and helmets&#10;&#10;Description automatically generated">
            <a:extLst>
              <a:ext uri="{FF2B5EF4-FFF2-40B4-BE49-F238E27FC236}">
                <a16:creationId xmlns:a16="http://schemas.microsoft.com/office/drawing/2014/main" id="{BA86BBAE-C95A-5DE3-E87C-01A266966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046" y="1708900"/>
            <a:ext cx="3717239" cy="4203014"/>
          </a:xfrm>
          <a:prstGeom prst="rect">
            <a:avLst/>
          </a:prstGeom>
        </p:spPr>
      </p:pic>
      <p:sp>
        <p:nvSpPr>
          <p:cNvPr id="7" name="TextBox 6">
            <a:extLst>
              <a:ext uri="{FF2B5EF4-FFF2-40B4-BE49-F238E27FC236}">
                <a16:creationId xmlns:a16="http://schemas.microsoft.com/office/drawing/2014/main" id="{BEF3A9B6-7CFA-9B02-F53A-866C847CC02B}"/>
              </a:ext>
            </a:extLst>
          </p:cNvPr>
          <p:cNvSpPr txBox="1"/>
          <p:nvPr/>
        </p:nvSpPr>
        <p:spPr>
          <a:xfrm>
            <a:off x="762000" y="6195173"/>
            <a:ext cx="4572000" cy="276999"/>
          </a:xfrm>
          <a:prstGeom prst="rect">
            <a:avLst/>
          </a:prstGeom>
          <a:noFill/>
        </p:spPr>
        <p:txBody>
          <a:bodyPr wrap="square">
            <a:spAutoFit/>
          </a:bodyPr>
          <a:lstStyle/>
          <a:p>
            <a:r>
              <a:rPr lang="en-US" sz="1200" dirty="0"/>
              <a:t>Reference: </a:t>
            </a:r>
            <a:r>
              <a:rPr lang="en-US" sz="1200" dirty="0">
                <a:hlinkClick r:id="rId4"/>
              </a:rPr>
              <a:t>www.osha.gov/fall-protection</a:t>
            </a:r>
            <a:r>
              <a:rPr lang="en-US" sz="1200" dirty="0"/>
              <a:t> </a:t>
            </a:r>
          </a:p>
        </p:txBody>
      </p:sp>
    </p:spTree>
    <p:extLst>
      <p:ext uri="{BB962C8B-B14F-4D97-AF65-F5344CB8AC3E}">
        <p14:creationId xmlns:p14="http://schemas.microsoft.com/office/powerpoint/2010/main" val="3224070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on a ladder working on a construction environment&#10;&#10;Description automatically generated">
            <a:hlinkClick r:id="rId3"/>
            <a:extLst>
              <a:ext uri="{FF2B5EF4-FFF2-40B4-BE49-F238E27FC236}">
                <a16:creationId xmlns:a16="http://schemas.microsoft.com/office/drawing/2014/main" id="{F1C203E6-576A-A783-44B4-BBC6F4A858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689" y="1195057"/>
            <a:ext cx="7918766" cy="4454305"/>
          </a:xfrm>
          <a:prstGeom prst="rect">
            <a:avLst/>
          </a:prstGeom>
        </p:spPr>
      </p:pic>
      <p:sp>
        <p:nvSpPr>
          <p:cNvPr id="5" name="TextBox 4">
            <a:extLst>
              <a:ext uri="{FF2B5EF4-FFF2-40B4-BE49-F238E27FC236}">
                <a16:creationId xmlns:a16="http://schemas.microsoft.com/office/drawing/2014/main" id="{A8DAF742-7556-4989-D12A-C06006DF0BCE}"/>
              </a:ext>
            </a:extLst>
          </p:cNvPr>
          <p:cNvSpPr txBox="1"/>
          <p:nvPr/>
        </p:nvSpPr>
        <p:spPr>
          <a:xfrm>
            <a:off x="704144" y="5988455"/>
            <a:ext cx="6893858" cy="461665"/>
          </a:xfrm>
          <a:prstGeom prst="rect">
            <a:avLst/>
          </a:prstGeom>
          <a:noFill/>
        </p:spPr>
        <p:txBody>
          <a:bodyPr wrap="square">
            <a:spAutoFit/>
          </a:bodyPr>
          <a:lstStyle/>
          <a:p>
            <a:r>
              <a:rPr lang="en-US" sz="1200" dirty="0"/>
              <a:t>Reference: </a:t>
            </a:r>
            <a:r>
              <a:rPr lang="en-US" sz="1200" dirty="0">
                <a:hlinkClick r:id="rId3"/>
              </a:rPr>
              <a:t>https://learn.streamery.co/Topics/Safety/Construction-Safety/Fall-Protection/Fall-Protection-in-Construction-Environments</a:t>
            </a:r>
            <a:r>
              <a:rPr lang="en-US" sz="1200" dirty="0"/>
              <a:t> </a:t>
            </a:r>
          </a:p>
        </p:txBody>
      </p:sp>
    </p:spTree>
    <p:extLst>
      <p:ext uri="{BB962C8B-B14F-4D97-AF65-F5344CB8AC3E}">
        <p14:creationId xmlns:p14="http://schemas.microsoft.com/office/powerpoint/2010/main" val="2980978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8497FB-8A2C-42F2-BC87-26BFF9D09D61}"/>
              </a:ext>
            </a:extLst>
          </p:cNvPr>
          <p:cNvSpPr>
            <a:spLocks noGrp="1"/>
          </p:cNvSpPr>
          <p:nvPr>
            <p:ph type="title"/>
          </p:nvPr>
        </p:nvSpPr>
        <p:spPr>
          <a:xfrm>
            <a:off x="628650" y="365126"/>
            <a:ext cx="7886700" cy="1325563"/>
          </a:xfrm>
        </p:spPr>
        <p:txBody>
          <a:bodyPr anchor="ctr">
            <a:normAutofit/>
          </a:bodyPr>
          <a:lstStyle/>
          <a:p>
            <a:r>
              <a:rPr lang="en-US" b="1" dirty="0">
                <a:latin typeface="+mn-lt"/>
              </a:rPr>
              <a:t>Scaffolding Safety</a:t>
            </a:r>
            <a:endParaRPr lang="en-US" dirty="0">
              <a:latin typeface="+mn-lt"/>
            </a:endParaRPr>
          </a:p>
        </p:txBody>
      </p:sp>
      <p:sp>
        <p:nvSpPr>
          <p:cNvPr id="5" name="Content Placeholder 2">
            <a:extLst>
              <a:ext uri="{FF2B5EF4-FFF2-40B4-BE49-F238E27FC236}">
                <a16:creationId xmlns:a16="http://schemas.microsoft.com/office/drawing/2014/main" id="{54A5053C-6414-866D-5D9B-FB62C91969AB}"/>
              </a:ext>
            </a:extLst>
          </p:cNvPr>
          <p:cNvSpPr>
            <a:spLocks noGrp="1"/>
          </p:cNvSpPr>
          <p:nvPr>
            <p:ph sz="half" idx="1"/>
          </p:nvPr>
        </p:nvSpPr>
        <p:spPr>
          <a:xfrm>
            <a:off x="628650" y="1825625"/>
            <a:ext cx="3886200" cy="4351338"/>
          </a:xfrm>
        </p:spPr>
        <p:txBody>
          <a:bodyPr>
            <a:normAutofit/>
          </a:bodyPr>
          <a:lstStyle/>
          <a:p>
            <a:r>
              <a:rPr lang="en-US" altLang="en-US" dirty="0"/>
              <a:t>A competent person must supervise the building, moving, and dismantling of scaffolding.</a:t>
            </a:r>
          </a:p>
          <a:p>
            <a:r>
              <a:rPr lang="en-US" altLang="en-US" dirty="0"/>
              <a:t>Inspect scaffolding before each shift. Consider using a scaffolding safety checklist.</a:t>
            </a:r>
          </a:p>
          <a:p>
            <a:r>
              <a:rPr lang="en-US" altLang="en-US" dirty="0"/>
              <a:t>Be aware of load limits. Scaffolding and its components are made with precise load-bearing capacities.</a:t>
            </a:r>
          </a:p>
          <a:p>
            <a:endParaRPr lang="en-US" dirty="0"/>
          </a:p>
        </p:txBody>
      </p:sp>
      <p:pic>
        <p:nvPicPr>
          <p:cNvPr id="6" name="Picture 5" descr="A person in a safety vest holding a stick&#10;&#10;Description automatically generated">
            <a:extLst>
              <a:ext uri="{FF2B5EF4-FFF2-40B4-BE49-F238E27FC236}">
                <a16:creationId xmlns:a16="http://schemas.microsoft.com/office/drawing/2014/main" id="{E39ABACC-5D2E-070F-224B-1C59095E4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7334" y="1798465"/>
            <a:ext cx="3749509" cy="4216403"/>
          </a:xfrm>
          <a:prstGeom prst="rect">
            <a:avLst/>
          </a:prstGeom>
        </p:spPr>
      </p:pic>
    </p:spTree>
    <p:extLst>
      <p:ext uri="{BB962C8B-B14F-4D97-AF65-F5344CB8AC3E}">
        <p14:creationId xmlns:p14="http://schemas.microsoft.com/office/powerpoint/2010/main" val="3050284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climbing a ladder&#10;&#10;Description automatically generated">
            <a:hlinkClick r:id="rId3"/>
            <a:extLst>
              <a:ext uri="{FF2B5EF4-FFF2-40B4-BE49-F238E27FC236}">
                <a16:creationId xmlns:a16="http://schemas.microsoft.com/office/drawing/2014/main" id="{C76D6B1F-6119-CF41-4EEA-6FC973AC86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213" y="1258432"/>
            <a:ext cx="7709528" cy="4336610"/>
          </a:xfrm>
          <a:prstGeom prst="rect">
            <a:avLst/>
          </a:prstGeom>
        </p:spPr>
      </p:pic>
      <p:sp>
        <p:nvSpPr>
          <p:cNvPr id="5" name="TextBox 4">
            <a:extLst>
              <a:ext uri="{FF2B5EF4-FFF2-40B4-BE49-F238E27FC236}">
                <a16:creationId xmlns:a16="http://schemas.microsoft.com/office/drawing/2014/main" id="{44D282B8-7E7E-9D9B-C56F-3EE5621913E2}"/>
              </a:ext>
            </a:extLst>
          </p:cNvPr>
          <p:cNvSpPr txBox="1"/>
          <p:nvPr/>
        </p:nvSpPr>
        <p:spPr>
          <a:xfrm>
            <a:off x="704144" y="5944054"/>
            <a:ext cx="7274444" cy="461665"/>
          </a:xfrm>
          <a:prstGeom prst="rect">
            <a:avLst/>
          </a:prstGeom>
          <a:noFill/>
        </p:spPr>
        <p:txBody>
          <a:bodyPr wrap="square">
            <a:spAutoFit/>
          </a:bodyPr>
          <a:lstStyle/>
          <a:p>
            <a:r>
              <a:rPr lang="en-US" sz="1200" dirty="0"/>
              <a:t>Reference: </a:t>
            </a:r>
            <a:r>
              <a:rPr lang="en-US" sz="1200" dirty="0">
                <a:hlinkClick r:id="rId3"/>
              </a:rPr>
              <a:t>https://learn.streamery.co/Topics/Safety/Construction-Safety/Scaffolding/Supported-Scaffolding-Safety-in-Industrial-and-Construction-Environments</a:t>
            </a:r>
            <a:r>
              <a:rPr lang="en-US" sz="1200" dirty="0"/>
              <a:t> </a:t>
            </a:r>
          </a:p>
        </p:txBody>
      </p:sp>
    </p:spTree>
    <p:extLst>
      <p:ext uri="{BB962C8B-B14F-4D97-AF65-F5344CB8AC3E}">
        <p14:creationId xmlns:p14="http://schemas.microsoft.com/office/powerpoint/2010/main" val="2006015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C717A9-CFAA-C015-2DDE-D74273B5683E}"/>
              </a:ext>
            </a:extLst>
          </p:cNvPr>
          <p:cNvSpPr>
            <a:spLocks noGrp="1"/>
          </p:cNvSpPr>
          <p:nvPr>
            <p:ph type="title"/>
          </p:nvPr>
        </p:nvSpPr>
        <p:spPr>
          <a:xfrm>
            <a:off x="628650" y="365126"/>
            <a:ext cx="7886700" cy="1325563"/>
          </a:xfrm>
        </p:spPr>
        <p:txBody>
          <a:bodyPr anchor="ctr">
            <a:normAutofit/>
          </a:bodyPr>
          <a:lstStyle/>
          <a:p>
            <a:r>
              <a:rPr lang="en-US" altLang="en-US" b="1" dirty="0">
                <a:latin typeface="+mn-lt"/>
              </a:rPr>
              <a:t>Ladder Safety</a:t>
            </a:r>
            <a:endParaRPr lang="en-US" dirty="0">
              <a:latin typeface="+mn-lt"/>
            </a:endParaRPr>
          </a:p>
        </p:txBody>
      </p:sp>
      <p:sp>
        <p:nvSpPr>
          <p:cNvPr id="5" name="Content Placeholder 2">
            <a:extLst>
              <a:ext uri="{FF2B5EF4-FFF2-40B4-BE49-F238E27FC236}">
                <a16:creationId xmlns:a16="http://schemas.microsoft.com/office/drawing/2014/main" id="{168BF9FE-D6D7-2C4A-BADA-2C919D398558}"/>
              </a:ext>
            </a:extLst>
          </p:cNvPr>
          <p:cNvSpPr>
            <a:spLocks noGrp="1"/>
          </p:cNvSpPr>
          <p:nvPr>
            <p:ph sz="half" idx="1"/>
          </p:nvPr>
        </p:nvSpPr>
        <p:spPr>
          <a:xfrm>
            <a:off x="628650" y="1825625"/>
            <a:ext cx="3886200" cy="4351338"/>
          </a:xfrm>
        </p:spPr>
        <p:txBody>
          <a:bodyPr>
            <a:normAutofit/>
          </a:bodyPr>
          <a:lstStyle/>
          <a:p>
            <a:r>
              <a:rPr lang="en-US" altLang="en-US" dirty="0"/>
              <a:t>Always maintain three points of contact while ascending or descending a ladder.</a:t>
            </a:r>
          </a:p>
          <a:p>
            <a:r>
              <a:rPr lang="en-US" altLang="en-US" dirty="0"/>
              <a:t>Always face the ladder when ascending, descending, or working.</a:t>
            </a:r>
          </a:p>
          <a:p>
            <a:r>
              <a:rPr lang="en-US" altLang="en-US" dirty="0"/>
              <a:t>Use the correct ladder for the job. Ensure proper ladder height and load capacity.</a:t>
            </a:r>
          </a:p>
          <a:p>
            <a:endParaRPr lang="en-US" dirty="0"/>
          </a:p>
        </p:txBody>
      </p:sp>
      <p:pic>
        <p:nvPicPr>
          <p:cNvPr id="6" name="Picture 5" descr="A ladder leaning against a wall&#10;&#10;Description automatically generated">
            <a:extLst>
              <a:ext uri="{FF2B5EF4-FFF2-40B4-BE49-F238E27FC236}">
                <a16:creationId xmlns:a16="http://schemas.microsoft.com/office/drawing/2014/main" id="{2AB16BFA-A5FB-C14B-30AD-70B601E50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3273" y="1690689"/>
            <a:ext cx="3615915" cy="4207995"/>
          </a:xfrm>
          <a:prstGeom prst="rect">
            <a:avLst/>
          </a:prstGeom>
        </p:spPr>
      </p:pic>
      <p:sp>
        <p:nvSpPr>
          <p:cNvPr id="7" name="TextBox 6">
            <a:extLst>
              <a:ext uri="{FF2B5EF4-FFF2-40B4-BE49-F238E27FC236}">
                <a16:creationId xmlns:a16="http://schemas.microsoft.com/office/drawing/2014/main" id="{BDC1EBBE-8983-0462-B1E9-3ACCA81B0CCF}"/>
              </a:ext>
            </a:extLst>
          </p:cNvPr>
          <p:cNvSpPr txBox="1"/>
          <p:nvPr/>
        </p:nvSpPr>
        <p:spPr>
          <a:xfrm>
            <a:off x="628650" y="6215875"/>
            <a:ext cx="7261412" cy="276999"/>
          </a:xfrm>
          <a:prstGeom prst="rect">
            <a:avLst/>
          </a:prstGeom>
          <a:noFill/>
        </p:spPr>
        <p:txBody>
          <a:bodyPr wrap="square">
            <a:spAutoFit/>
          </a:bodyPr>
          <a:lstStyle/>
          <a:p>
            <a:r>
              <a:rPr lang="en-US" sz="1200" dirty="0"/>
              <a:t>Reference: </a:t>
            </a:r>
            <a:r>
              <a:rPr lang="en-US" sz="1200" dirty="0">
                <a:hlinkClick r:id="rId4"/>
              </a:rPr>
              <a:t>www.osha.gov/sites/default/files/publications/osha3124.pdf</a:t>
            </a:r>
            <a:r>
              <a:rPr lang="en-US" sz="1200" dirty="0"/>
              <a:t> </a:t>
            </a:r>
          </a:p>
        </p:txBody>
      </p:sp>
    </p:spTree>
    <p:extLst>
      <p:ext uri="{BB962C8B-B14F-4D97-AF65-F5344CB8AC3E}">
        <p14:creationId xmlns:p14="http://schemas.microsoft.com/office/powerpoint/2010/main" val="3859310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video of a construction site&#10;&#10;Description automatically generated">
            <a:hlinkClick r:id="rId3"/>
            <a:extLst>
              <a:ext uri="{FF2B5EF4-FFF2-40B4-BE49-F238E27FC236}">
                <a16:creationId xmlns:a16="http://schemas.microsoft.com/office/drawing/2014/main" id="{233FC83C-BCCF-0864-84B2-50A542F1D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033" y="1321806"/>
            <a:ext cx="7709529" cy="4336610"/>
          </a:xfrm>
          <a:prstGeom prst="rect">
            <a:avLst/>
          </a:prstGeom>
        </p:spPr>
      </p:pic>
      <p:sp>
        <p:nvSpPr>
          <p:cNvPr id="5" name="TextBox 4">
            <a:extLst>
              <a:ext uri="{FF2B5EF4-FFF2-40B4-BE49-F238E27FC236}">
                <a16:creationId xmlns:a16="http://schemas.microsoft.com/office/drawing/2014/main" id="{5B7E26FD-2625-3A0F-A637-C7E7F92BCCE9}"/>
              </a:ext>
            </a:extLst>
          </p:cNvPr>
          <p:cNvSpPr txBox="1"/>
          <p:nvPr/>
        </p:nvSpPr>
        <p:spPr>
          <a:xfrm>
            <a:off x="632426" y="6055675"/>
            <a:ext cx="7399951" cy="461665"/>
          </a:xfrm>
          <a:prstGeom prst="rect">
            <a:avLst/>
          </a:prstGeom>
          <a:noFill/>
        </p:spPr>
        <p:txBody>
          <a:bodyPr wrap="square">
            <a:spAutoFit/>
          </a:bodyPr>
          <a:lstStyle/>
          <a:p>
            <a:r>
              <a:rPr lang="en-US" sz="1200" dirty="0"/>
              <a:t>Reference: </a:t>
            </a:r>
            <a:r>
              <a:rPr lang="en-US" sz="1200" dirty="0">
                <a:hlinkClick r:id="rId3"/>
              </a:rPr>
              <a:t>https://learn.streamery.co/Topics/Safety/Construction-Safety/Ladder-Safety/Ladder-Safety-In-Construction-Environments-en</a:t>
            </a:r>
            <a:r>
              <a:rPr lang="en-US" sz="1200" dirty="0"/>
              <a:t> </a:t>
            </a:r>
          </a:p>
        </p:txBody>
      </p:sp>
    </p:spTree>
    <p:extLst>
      <p:ext uri="{BB962C8B-B14F-4D97-AF65-F5344CB8AC3E}">
        <p14:creationId xmlns:p14="http://schemas.microsoft.com/office/powerpoint/2010/main" val="501635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79C88F6-63F8-F50E-7E81-E1BD35219764}"/>
              </a:ext>
            </a:extLst>
          </p:cNvPr>
          <p:cNvSpPr>
            <a:spLocks noGrp="1"/>
          </p:cNvSpPr>
          <p:nvPr>
            <p:ph type="title"/>
          </p:nvPr>
        </p:nvSpPr>
        <p:spPr>
          <a:xfrm>
            <a:off x="628650" y="365126"/>
            <a:ext cx="7886700" cy="1325563"/>
          </a:xfrm>
        </p:spPr>
        <p:txBody>
          <a:bodyPr anchor="ctr">
            <a:normAutofit/>
          </a:bodyPr>
          <a:lstStyle/>
          <a:p>
            <a:r>
              <a:rPr lang="en-US" b="1" dirty="0">
                <a:latin typeface="+mn-lt"/>
              </a:rPr>
              <a:t>Housekeeping Rules</a:t>
            </a:r>
            <a:endParaRPr lang="en-US" dirty="0">
              <a:latin typeface="+mn-lt"/>
            </a:endParaRPr>
          </a:p>
        </p:txBody>
      </p:sp>
      <p:sp>
        <p:nvSpPr>
          <p:cNvPr id="5" name="Content Placeholder 2">
            <a:extLst>
              <a:ext uri="{FF2B5EF4-FFF2-40B4-BE49-F238E27FC236}">
                <a16:creationId xmlns:a16="http://schemas.microsoft.com/office/drawing/2014/main" id="{8E059AA5-1F8B-08A4-A917-4152F2CF8FBC}"/>
              </a:ext>
            </a:extLst>
          </p:cNvPr>
          <p:cNvSpPr>
            <a:spLocks noGrp="1"/>
          </p:cNvSpPr>
          <p:nvPr>
            <p:ph sz="half" idx="1"/>
          </p:nvPr>
        </p:nvSpPr>
        <p:spPr>
          <a:xfrm>
            <a:off x="628650" y="1825625"/>
            <a:ext cx="3886200" cy="4351338"/>
          </a:xfrm>
        </p:spPr>
        <p:txBody>
          <a:bodyPr>
            <a:normAutofit/>
          </a:bodyPr>
          <a:lstStyle/>
          <a:p>
            <a:r>
              <a:rPr lang="en-US" altLang="en-US" dirty="0"/>
              <a:t>You are responsible for keeping your work area clean and organized.</a:t>
            </a:r>
          </a:p>
          <a:p>
            <a:r>
              <a:rPr lang="en-US" altLang="en-US" dirty="0"/>
              <a:t>Report areas in need of attention to your supervisor or foreman.</a:t>
            </a:r>
          </a:p>
          <a:p>
            <a:r>
              <a:rPr lang="en-US" altLang="en-US" dirty="0"/>
              <a:t>Return tools and equipment to their proper storage place after use.</a:t>
            </a:r>
          </a:p>
          <a:p>
            <a:endParaRPr lang="en-US" dirty="0"/>
          </a:p>
        </p:txBody>
      </p:sp>
      <p:pic>
        <p:nvPicPr>
          <p:cNvPr id="6" name="Picture 5" descr="A person holding a shovel over a bag of debris&#10;&#10;Description automatically generated">
            <a:extLst>
              <a:ext uri="{FF2B5EF4-FFF2-40B4-BE49-F238E27FC236}">
                <a16:creationId xmlns:a16="http://schemas.microsoft.com/office/drawing/2014/main" id="{B1B6472A-60E5-D0DF-72C4-2918DF761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4016" y="1934448"/>
            <a:ext cx="3604788" cy="2404557"/>
          </a:xfrm>
          <a:prstGeom prst="rect">
            <a:avLst/>
          </a:prstGeom>
        </p:spPr>
      </p:pic>
      <p:sp>
        <p:nvSpPr>
          <p:cNvPr id="7" name="TextBox 6">
            <a:extLst>
              <a:ext uri="{FF2B5EF4-FFF2-40B4-BE49-F238E27FC236}">
                <a16:creationId xmlns:a16="http://schemas.microsoft.com/office/drawing/2014/main" id="{8EF9D56F-50CB-A33E-7DB5-34AFC027A894}"/>
              </a:ext>
            </a:extLst>
          </p:cNvPr>
          <p:cNvSpPr txBox="1"/>
          <p:nvPr/>
        </p:nvSpPr>
        <p:spPr>
          <a:xfrm>
            <a:off x="699246" y="6215875"/>
            <a:ext cx="6364941" cy="276999"/>
          </a:xfrm>
          <a:prstGeom prst="rect">
            <a:avLst/>
          </a:prstGeom>
          <a:noFill/>
        </p:spPr>
        <p:txBody>
          <a:bodyPr wrap="square">
            <a:spAutoFit/>
          </a:bodyPr>
          <a:lstStyle/>
          <a:p>
            <a:r>
              <a:rPr lang="en-US" sz="1200" dirty="0"/>
              <a:t>Reference: </a:t>
            </a:r>
            <a:r>
              <a:rPr lang="en-US" sz="1200" dirty="0">
                <a:hlinkClick r:id="rId4"/>
              </a:rPr>
              <a:t>www.osha.gov/laws-regs/regulations/standardnumber/1915/1915.81</a:t>
            </a:r>
            <a:r>
              <a:rPr lang="en-US" sz="1200" dirty="0"/>
              <a:t> </a:t>
            </a:r>
          </a:p>
        </p:txBody>
      </p:sp>
    </p:spTree>
    <p:extLst>
      <p:ext uri="{BB962C8B-B14F-4D97-AF65-F5344CB8AC3E}">
        <p14:creationId xmlns:p14="http://schemas.microsoft.com/office/powerpoint/2010/main" val="2848220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Construction Injury Statistics</a:t>
            </a:r>
            <a:endParaRPr lang="en-US" dirty="0">
              <a:solidFill>
                <a:schemeClr val="tx2"/>
              </a:solidFill>
              <a:latin typeface="Arial" panose="020B0604020202020204" pitchFamily="34" charset="0"/>
              <a:cs typeface="Arial" panose="020B0604020202020204" pitchFamily="34" charset="0"/>
            </a:endParaRPr>
          </a:p>
        </p:txBody>
      </p:sp>
      <p:graphicFrame>
        <p:nvGraphicFramePr>
          <p:cNvPr id="7" name="Content Placeholder 2">
            <a:extLst>
              <a:ext uri="{FF2B5EF4-FFF2-40B4-BE49-F238E27FC236}">
                <a16:creationId xmlns:a16="http://schemas.microsoft.com/office/drawing/2014/main" id="{04C5BE5D-5782-B0C9-D1EF-3E65A814DB81}"/>
              </a:ext>
            </a:extLst>
          </p:cNvPr>
          <p:cNvGraphicFramePr>
            <a:graphicFrameLocks noGrp="1"/>
          </p:cNvGraphicFramePr>
          <p:nvPr>
            <p:ph idx="1"/>
            <p:extLst>
              <p:ext uri="{D42A27DB-BD31-4B8C-83A1-F6EECF244321}">
                <p14:modId xmlns:p14="http://schemas.microsoft.com/office/powerpoint/2010/main" val="4185997727"/>
              </p:ext>
            </p:extLst>
          </p:nvPr>
        </p:nvGraphicFramePr>
        <p:xfrm>
          <a:off x="1173176" y="1636638"/>
          <a:ext cx="6797645" cy="3780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28EC90C7-A727-80ED-F8EA-9DDC31049377}"/>
              </a:ext>
            </a:extLst>
          </p:cNvPr>
          <p:cNvSpPr txBox="1"/>
          <p:nvPr/>
        </p:nvSpPr>
        <p:spPr>
          <a:xfrm>
            <a:off x="963537" y="5880782"/>
            <a:ext cx="7216925" cy="738664"/>
          </a:xfrm>
          <a:prstGeom prst="rect">
            <a:avLst/>
          </a:prstGeom>
          <a:noFill/>
        </p:spPr>
        <p:txBody>
          <a:bodyPr wrap="square" rtlCol="0">
            <a:spAutoFit/>
          </a:bodyPr>
          <a:lstStyle/>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Reference: </a:t>
            </a:r>
            <a:r>
              <a:rPr lang="en-US" altLang="en-US" sz="1200" u="sng" dirty="0">
                <a:solidFill>
                  <a:prstClr val="black"/>
                </a:solidFill>
                <a:latin typeface="Arial" panose="020B0604020202020204" pitchFamily="34" charset="0"/>
                <a:cs typeface="Arial" panose="020B0604020202020204" pitchFamily="34" charset="0"/>
                <a:hlinkClick r:id="rId8"/>
              </a:rPr>
              <a:t>https://www.bls.gov/news.release/cfoi.nr0.htm</a:t>
            </a:r>
            <a:endParaRPr lang="en-US" altLang="en-US" sz="1200" u="sng" dirty="0">
              <a:solidFill>
                <a:prstClr val="black"/>
              </a:solidFill>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5413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373EEF-2498-C952-95DB-92CB487B6D5A}"/>
              </a:ext>
            </a:extLst>
          </p:cNvPr>
          <p:cNvSpPr>
            <a:spLocks noGrp="1"/>
          </p:cNvSpPr>
          <p:nvPr>
            <p:ph type="title"/>
          </p:nvPr>
        </p:nvSpPr>
        <p:spPr>
          <a:xfrm>
            <a:off x="628650" y="365126"/>
            <a:ext cx="7886700" cy="1325563"/>
          </a:xfrm>
        </p:spPr>
        <p:txBody>
          <a:bodyPr anchor="ctr">
            <a:normAutofit/>
          </a:bodyPr>
          <a:lstStyle/>
          <a:p>
            <a:r>
              <a:rPr lang="en-US" b="1" dirty="0">
                <a:latin typeface="+mn-lt"/>
              </a:rPr>
              <a:t>Fire Safety</a:t>
            </a:r>
            <a:endParaRPr lang="en-US" dirty="0">
              <a:latin typeface="+mn-lt"/>
            </a:endParaRPr>
          </a:p>
        </p:txBody>
      </p:sp>
      <p:sp>
        <p:nvSpPr>
          <p:cNvPr id="5" name="Content Placeholder 2">
            <a:extLst>
              <a:ext uri="{FF2B5EF4-FFF2-40B4-BE49-F238E27FC236}">
                <a16:creationId xmlns:a16="http://schemas.microsoft.com/office/drawing/2014/main" id="{D07B7AE1-1A03-382D-2121-AB5723985472}"/>
              </a:ext>
            </a:extLst>
          </p:cNvPr>
          <p:cNvSpPr>
            <a:spLocks noGrp="1"/>
          </p:cNvSpPr>
          <p:nvPr>
            <p:ph sz="half" idx="1"/>
          </p:nvPr>
        </p:nvSpPr>
        <p:spPr>
          <a:xfrm>
            <a:off x="628650" y="1825625"/>
            <a:ext cx="3886200" cy="4351338"/>
          </a:xfrm>
        </p:spPr>
        <p:txBody>
          <a:bodyPr>
            <a:normAutofit/>
          </a:bodyPr>
          <a:lstStyle/>
          <a:p>
            <a:r>
              <a:rPr lang="en-US" altLang="en-US" dirty="0"/>
              <a:t>Report all fire hazards immediately.</a:t>
            </a:r>
          </a:p>
          <a:p>
            <a:r>
              <a:rPr lang="en-US" altLang="en-US" dirty="0"/>
              <a:t>Flammable liquids must be stored in approved containers.</a:t>
            </a:r>
          </a:p>
          <a:p>
            <a:r>
              <a:rPr lang="en-US" altLang="en-US" dirty="0"/>
              <a:t>Inspect fire extinguishers to ensure readiness and access to them.</a:t>
            </a:r>
          </a:p>
          <a:p>
            <a:endParaRPr lang="en-US" dirty="0"/>
          </a:p>
        </p:txBody>
      </p:sp>
      <p:pic>
        <p:nvPicPr>
          <p:cNvPr id="6" name="Picture 5" descr="A fire extinguisher with sparks&#10;&#10;Description automatically generated">
            <a:extLst>
              <a:ext uri="{FF2B5EF4-FFF2-40B4-BE49-F238E27FC236}">
                <a16:creationId xmlns:a16="http://schemas.microsoft.com/office/drawing/2014/main" id="{EC70B4A9-CB7A-48CE-896B-90C02A1EF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205" y="1455298"/>
            <a:ext cx="3915413" cy="4194064"/>
          </a:xfrm>
          <a:prstGeom prst="rect">
            <a:avLst/>
          </a:prstGeom>
        </p:spPr>
      </p:pic>
      <p:sp>
        <p:nvSpPr>
          <p:cNvPr id="7" name="TextBox 6">
            <a:extLst>
              <a:ext uri="{FF2B5EF4-FFF2-40B4-BE49-F238E27FC236}">
                <a16:creationId xmlns:a16="http://schemas.microsoft.com/office/drawing/2014/main" id="{745A6E8C-5D59-15E8-6399-2879898017D0}"/>
              </a:ext>
            </a:extLst>
          </p:cNvPr>
          <p:cNvSpPr txBox="1"/>
          <p:nvPr/>
        </p:nvSpPr>
        <p:spPr>
          <a:xfrm>
            <a:off x="628650" y="6198226"/>
            <a:ext cx="6185647" cy="276999"/>
          </a:xfrm>
          <a:prstGeom prst="rect">
            <a:avLst/>
          </a:prstGeom>
          <a:noFill/>
        </p:spPr>
        <p:txBody>
          <a:bodyPr wrap="square">
            <a:spAutoFit/>
          </a:bodyPr>
          <a:lstStyle/>
          <a:p>
            <a:r>
              <a:rPr lang="en-US" sz="1200" dirty="0"/>
              <a:t>Reference: </a:t>
            </a:r>
            <a:r>
              <a:rPr lang="en-US" sz="1200" dirty="0">
                <a:hlinkClick r:id="rId4"/>
              </a:rPr>
              <a:t>www.osha.gov/laws-regs/regulations/standardnumber/1926/1926.150</a:t>
            </a:r>
            <a:r>
              <a:rPr lang="en-US" sz="1200" dirty="0"/>
              <a:t> </a:t>
            </a:r>
          </a:p>
        </p:txBody>
      </p:sp>
    </p:spTree>
    <p:extLst>
      <p:ext uri="{BB962C8B-B14F-4D97-AF65-F5344CB8AC3E}">
        <p14:creationId xmlns:p14="http://schemas.microsoft.com/office/powerpoint/2010/main" val="1996086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a mask and holding a machine&#10;&#10;Description automatically generated">
            <a:hlinkClick r:id="rId3"/>
            <a:extLst>
              <a:ext uri="{FF2B5EF4-FFF2-40B4-BE49-F238E27FC236}">
                <a16:creationId xmlns:a16="http://schemas.microsoft.com/office/drawing/2014/main" id="{D6F68724-7C32-49F2-BE40-F1340CF99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421" y="1188267"/>
            <a:ext cx="7976103" cy="4486558"/>
          </a:xfrm>
          <a:prstGeom prst="rect">
            <a:avLst/>
          </a:prstGeom>
        </p:spPr>
      </p:pic>
      <p:sp>
        <p:nvSpPr>
          <p:cNvPr id="5" name="TextBox 4">
            <a:extLst>
              <a:ext uri="{FF2B5EF4-FFF2-40B4-BE49-F238E27FC236}">
                <a16:creationId xmlns:a16="http://schemas.microsoft.com/office/drawing/2014/main" id="{6023D5B1-1215-9427-FDC4-2CB54A0AD08C}"/>
              </a:ext>
            </a:extLst>
          </p:cNvPr>
          <p:cNvSpPr txBox="1"/>
          <p:nvPr/>
        </p:nvSpPr>
        <p:spPr>
          <a:xfrm>
            <a:off x="704144" y="6029236"/>
            <a:ext cx="7512423" cy="461665"/>
          </a:xfrm>
          <a:prstGeom prst="rect">
            <a:avLst/>
          </a:prstGeom>
          <a:noFill/>
        </p:spPr>
        <p:txBody>
          <a:bodyPr wrap="square">
            <a:spAutoFit/>
          </a:bodyPr>
          <a:lstStyle/>
          <a:p>
            <a:r>
              <a:rPr lang="en-US" sz="1200" dirty="0"/>
              <a:t>Reference: </a:t>
            </a:r>
            <a:r>
              <a:rPr lang="en-US" sz="1200" dirty="0">
                <a:hlinkClick r:id="rId3"/>
              </a:rPr>
              <a:t>https://learn.streamery.co/Topics/Safety/OSHA-Compliance/Fire-Evacuation-Prevention/To-The-Point-About-Fire-Prevention-Response</a:t>
            </a:r>
            <a:r>
              <a:rPr lang="en-US" sz="1200" dirty="0"/>
              <a:t> </a:t>
            </a:r>
          </a:p>
        </p:txBody>
      </p:sp>
    </p:spTree>
    <p:extLst>
      <p:ext uri="{BB962C8B-B14F-4D97-AF65-F5344CB8AC3E}">
        <p14:creationId xmlns:p14="http://schemas.microsoft.com/office/powerpoint/2010/main" val="1427187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4F56490-276D-FEAA-34F5-E82C8852ABCC}"/>
              </a:ext>
            </a:extLst>
          </p:cNvPr>
          <p:cNvSpPr>
            <a:spLocks noGrp="1"/>
          </p:cNvSpPr>
          <p:nvPr>
            <p:ph type="title"/>
          </p:nvPr>
        </p:nvSpPr>
        <p:spPr>
          <a:xfrm>
            <a:off x="628650" y="365126"/>
            <a:ext cx="7886700" cy="1325563"/>
          </a:xfrm>
        </p:spPr>
        <p:txBody>
          <a:bodyPr anchor="ctr">
            <a:normAutofit/>
          </a:bodyPr>
          <a:lstStyle/>
          <a:p>
            <a:r>
              <a:rPr lang="en-US" b="1" dirty="0">
                <a:latin typeface="+mn-lt"/>
              </a:rPr>
              <a:t>Hazard Communication</a:t>
            </a:r>
            <a:endParaRPr lang="en-US" dirty="0">
              <a:latin typeface="+mn-lt"/>
            </a:endParaRPr>
          </a:p>
        </p:txBody>
      </p:sp>
      <p:sp>
        <p:nvSpPr>
          <p:cNvPr id="5" name="Content Placeholder 2">
            <a:extLst>
              <a:ext uri="{FF2B5EF4-FFF2-40B4-BE49-F238E27FC236}">
                <a16:creationId xmlns:a16="http://schemas.microsoft.com/office/drawing/2014/main" id="{0D501C70-EBC7-21C3-3005-119F666B7390}"/>
              </a:ext>
            </a:extLst>
          </p:cNvPr>
          <p:cNvSpPr>
            <a:spLocks noGrp="1"/>
          </p:cNvSpPr>
          <p:nvPr>
            <p:ph sz="half" idx="1"/>
          </p:nvPr>
        </p:nvSpPr>
        <p:spPr>
          <a:xfrm>
            <a:off x="628650" y="1825625"/>
            <a:ext cx="3886200" cy="4351338"/>
          </a:xfrm>
        </p:spPr>
        <p:txBody>
          <a:bodyPr>
            <a:normAutofit/>
          </a:bodyPr>
          <a:lstStyle/>
          <a:p>
            <a:r>
              <a:rPr lang="en-US" altLang="en-US" dirty="0"/>
              <a:t>You have a right to know what materials are used on the job and what hazards they present.</a:t>
            </a:r>
          </a:p>
          <a:p>
            <a:r>
              <a:rPr lang="en-US" altLang="en-US" dirty="0"/>
              <a:t>Know where the Safety Data Sheets are located.</a:t>
            </a:r>
          </a:p>
          <a:p>
            <a:r>
              <a:rPr lang="en-US" altLang="en-US" dirty="0"/>
              <a:t>All containers must be labeled with safety information that lists the contents, name, address of manufacturer or importer, and specific hazards.</a:t>
            </a:r>
            <a:endParaRPr lang="en-US" dirty="0"/>
          </a:p>
          <a:p>
            <a:endParaRPr lang="en-US" dirty="0"/>
          </a:p>
        </p:txBody>
      </p:sp>
      <p:pic>
        <p:nvPicPr>
          <p:cNvPr id="6" name="Picture 5" descr="A yellow sign with red text&#10;&#10;Description automatically generated">
            <a:extLst>
              <a:ext uri="{FF2B5EF4-FFF2-40B4-BE49-F238E27FC236}">
                <a16:creationId xmlns:a16="http://schemas.microsoft.com/office/drawing/2014/main" id="{9E1B47F0-8E55-8320-ED1D-8C1B9D79E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373" y="1502876"/>
            <a:ext cx="3831978" cy="3902043"/>
          </a:xfrm>
          <a:prstGeom prst="rect">
            <a:avLst/>
          </a:prstGeom>
        </p:spPr>
      </p:pic>
      <p:sp>
        <p:nvSpPr>
          <p:cNvPr id="7" name="TextBox 6">
            <a:extLst>
              <a:ext uri="{FF2B5EF4-FFF2-40B4-BE49-F238E27FC236}">
                <a16:creationId xmlns:a16="http://schemas.microsoft.com/office/drawing/2014/main" id="{F05647B5-D3B1-858E-7576-1A5BBBC9BA94}"/>
              </a:ext>
            </a:extLst>
          </p:cNvPr>
          <p:cNvSpPr txBox="1"/>
          <p:nvPr/>
        </p:nvSpPr>
        <p:spPr>
          <a:xfrm>
            <a:off x="761999" y="6173399"/>
            <a:ext cx="7082117" cy="276999"/>
          </a:xfrm>
          <a:prstGeom prst="rect">
            <a:avLst/>
          </a:prstGeom>
          <a:noFill/>
        </p:spPr>
        <p:txBody>
          <a:bodyPr wrap="square">
            <a:spAutoFit/>
          </a:bodyPr>
          <a:lstStyle/>
          <a:p>
            <a:r>
              <a:rPr lang="en-US" sz="1200" dirty="0"/>
              <a:t>Reference: </a:t>
            </a:r>
            <a:r>
              <a:rPr lang="en-US" sz="1200" dirty="0">
                <a:hlinkClick r:id="rId4"/>
              </a:rPr>
              <a:t>www.osha.gov/sites/default/files/publications/OSHA3514.pdf</a:t>
            </a:r>
            <a:r>
              <a:rPr lang="en-US" sz="1200" dirty="0"/>
              <a:t> </a:t>
            </a:r>
          </a:p>
        </p:txBody>
      </p:sp>
    </p:spTree>
    <p:extLst>
      <p:ext uri="{BB962C8B-B14F-4D97-AF65-F5344CB8AC3E}">
        <p14:creationId xmlns:p14="http://schemas.microsoft.com/office/powerpoint/2010/main" val="1325492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a hard hat and holding a can&#10;&#10;Description automatically generated">
            <a:hlinkClick r:id="rId3"/>
            <a:extLst>
              <a:ext uri="{FF2B5EF4-FFF2-40B4-BE49-F238E27FC236}">
                <a16:creationId xmlns:a16="http://schemas.microsoft.com/office/drawing/2014/main" id="{C8533B59-64B4-5CA0-7234-81F5752333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144" y="1278731"/>
            <a:ext cx="7645401" cy="4300538"/>
          </a:xfrm>
          <a:prstGeom prst="rect">
            <a:avLst/>
          </a:prstGeom>
        </p:spPr>
      </p:pic>
      <p:sp>
        <p:nvSpPr>
          <p:cNvPr id="5" name="TextBox 4">
            <a:extLst>
              <a:ext uri="{FF2B5EF4-FFF2-40B4-BE49-F238E27FC236}">
                <a16:creationId xmlns:a16="http://schemas.microsoft.com/office/drawing/2014/main" id="{0778D5A8-B8A0-2B1A-851B-76005AF1D8F8}"/>
              </a:ext>
            </a:extLst>
          </p:cNvPr>
          <p:cNvSpPr txBox="1"/>
          <p:nvPr/>
        </p:nvSpPr>
        <p:spPr>
          <a:xfrm>
            <a:off x="704144" y="6060595"/>
            <a:ext cx="6732494" cy="461665"/>
          </a:xfrm>
          <a:prstGeom prst="rect">
            <a:avLst/>
          </a:prstGeom>
          <a:noFill/>
        </p:spPr>
        <p:txBody>
          <a:bodyPr wrap="square">
            <a:spAutoFit/>
          </a:bodyPr>
          <a:lstStyle/>
          <a:p>
            <a:r>
              <a:rPr lang="en-US" sz="1200" dirty="0"/>
              <a:t>Reference: </a:t>
            </a:r>
            <a:r>
              <a:rPr lang="en-US" sz="1200" dirty="0">
                <a:hlinkClick r:id="rId3"/>
              </a:rPr>
              <a:t>https://learn.streamery.co/Topics/Safety/Construction-Safety/HazCom-Right-to-Know/Hazard-Communication-in-Construction-Environments</a:t>
            </a:r>
            <a:r>
              <a:rPr lang="en-US" sz="1200" dirty="0"/>
              <a:t> </a:t>
            </a:r>
          </a:p>
        </p:txBody>
      </p:sp>
    </p:spTree>
    <p:extLst>
      <p:ext uri="{BB962C8B-B14F-4D97-AF65-F5344CB8AC3E}">
        <p14:creationId xmlns:p14="http://schemas.microsoft.com/office/powerpoint/2010/main" val="1750322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2F4B19-49E7-C2BF-3F4E-C80E0B4B1C3E}"/>
              </a:ext>
            </a:extLst>
          </p:cNvPr>
          <p:cNvSpPr>
            <a:spLocks noGrp="1"/>
          </p:cNvSpPr>
          <p:nvPr>
            <p:ph type="title"/>
          </p:nvPr>
        </p:nvSpPr>
        <p:spPr>
          <a:xfrm>
            <a:off x="628650" y="365126"/>
            <a:ext cx="7886700" cy="1325563"/>
          </a:xfrm>
        </p:spPr>
        <p:txBody>
          <a:bodyPr anchor="ctr">
            <a:normAutofit/>
          </a:bodyPr>
          <a:lstStyle/>
          <a:p>
            <a:r>
              <a:rPr lang="en-US" b="1" dirty="0">
                <a:latin typeface="+mn-lt"/>
              </a:rPr>
              <a:t>Electrical Safety</a:t>
            </a:r>
            <a:endParaRPr lang="en-US" dirty="0">
              <a:latin typeface="+mn-lt"/>
            </a:endParaRPr>
          </a:p>
        </p:txBody>
      </p:sp>
      <p:sp>
        <p:nvSpPr>
          <p:cNvPr id="5" name="Content Placeholder 2">
            <a:extLst>
              <a:ext uri="{FF2B5EF4-FFF2-40B4-BE49-F238E27FC236}">
                <a16:creationId xmlns:a16="http://schemas.microsoft.com/office/drawing/2014/main" id="{0C23704E-2DF2-AC01-B8DA-3C5E973D287B}"/>
              </a:ext>
            </a:extLst>
          </p:cNvPr>
          <p:cNvSpPr>
            <a:spLocks noGrp="1"/>
          </p:cNvSpPr>
          <p:nvPr>
            <p:ph sz="half" idx="1"/>
          </p:nvPr>
        </p:nvSpPr>
        <p:spPr>
          <a:xfrm>
            <a:off x="628650" y="1825625"/>
            <a:ext cx="3886200" cy="4351338"/>
          </a:xfrm>
        </p:spPr>
        <p:txBody>
          <a:bodyPr>
            <a:normAutofit/>
          </a:bodyPr>
          <a:lstStyle/>
          <a:p>
            <a:r>
              <a:rPr lang="en-US" altLang="en-US" dirty="0"/>
              <a:t>Assume that all electrical circuits and equipment are live.</a:t>
            </a:r>
          </a:p>
          <a:p>
            <a:r>
              <a:rPr lang="en-US" altLang="en-US" dirty="0"/>
              <a:t>Inspect all tools, cords, and plugs, and repair (if qualified) or replace if damaged.</a:t>
            </a:r>
          </a:p>
          <a:p>
            <a:r>
              <a:rPr lang="en-US" altLang="en-US" dirty="0"/>
              <a:t>Contact your foreman or safety director if an electrical safety hazard exists.</a:t>
            </a:r>
          </a:p>
          <a:p>
            <a:endParaRPr lang="en-US" dirty="0"/>
          </a:p>
        </p:txBody>
      </p:sp>
      <p:pic>
        <p:nvPicPr>
          <p:cNvPr id="6" name="Picture 5" descr="A person in a yellow helmet using a phone&#10;&#10;Description automatically generated">
            <a:extLst>
              <a:ext uri="{FF2B5EF4-FFF2-40B4-BE49-F238E27FC236}">
                <a16:creationId xmlns:a16="http://schemas.microsoft.com/office/drawing/2014/main" id="{85E09784-AB89-0257-14FA-C10E5782B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878" y="1494047"/>
            <a:ext cx="3757960" cy="3974245"/>
          </a:xfrm>
          <a:prstGeom prst="rect">
            <a:avLst/>
          </a:prstGeom>
        </p:spPr>
      </p:pic>
      <p:sp>
        <p:nvSpPr>
          <p:cNvPr id="7" name="TextBox 6">
            <a:extLst>
              <a:ext uri="{FF2B5EF4-FFF2-40B4-BE49-F238E27FC236}">
                <a16:creationId xmlns:a16="http://schemas.microsoft.com/office/drawing/2014/main" id="{70092B37-4DBF-0B49-5084-9516FEB781B9}"/>
              </a:ext>
            </a:extLst>
          </p:cNvPr>
          <p:cNvSpPr txBox="1"/>
          <p:nvPr/>
        </p:nvSpPr>
        <p:spPr>
          <a:xfrm>
            <a:off x="628650" y="6178463"/>
            <a:ext cx="8649821" cy="276999"/>
          </a:xfrm>
          <a:prstGeom prst="rect">
            <a:avLst/>
          </a:prstGeom>
          <a:noFill/>
        </p:spPr>
        <p:txBody>
          <a:bodyPr wrap="square">
            <a:spAutoFit/>
          </a:bodyPr>
          <a:lstStyle/>
          <a:p>
            <a:r>
              <a:rPr lang="en-US" sz="1200" b="0" i="0" u="none" strike="noStrike" baseline="0" dirty="0">
                <a:solidFill>
                  <a:srgbClr val="000000"/>
                </a:solidFill>
              </a:rPr>
              <a:t>Reference: </a:t>
            </a:r>
            <a:r>
              <a:rPr lang="en-US" sz="1200" b="0" i="0" u="none" strike="noStrike" baseline="0" dirty="0">
                <a:solidFill>
                  <a:srgbClr val="221E1F"/>
                </a:solidFill>
                <a:hlinkClick r:id="rId4"/>
              </a:rPr>
              <a:t>www.osha.gov/sites/default/files/publications/OSHA3942.pdf</a:t>
            </a:r>
            <a:r>
              <a:rPr lang="en-US" sz="1200" b="0" i="0" u="none" strike="noStrike" baseline="0" dirty="0">
                <a:solidFill>
                  <a:srgbClr val="221E1F"/>
                </a:solidFill>
              </a:rPr>
              <a:t>  </a:t>
            </a:r>
            <a:endParaRPr lang="en-US" sz="1200" dirty="0"/>
          </a:p>
        </p:txBody>
      </p:sp>
    </p:spTree>
    <p:extLst>
      <p:ext uri="{BB962C8B-B14F-4D97-AF65-F5344CB8AC3E}">
        <p14:creationId xmlns:p14="http://schemas.microsoft.com/office/powerpoint/2010/main" val="122912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a mask and gloves&#10;&#10;Description automatically generated">
            <a:hlinkClick r:id="rId3"/>
            <a:extLst>
              <a:ext uri="{FF2B5EF4-FFF2-40B4-BE49-F238E27FC236}">
                <a16:creationId xmlns:a16="http://schemas.microsoft.com/office/drawing/2014/main" id="{E96BF2D1-AF30-C445-D58A-2858594E59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323" y="1167898"/>
            <a:ext cx="7773909" cy="4372824"/>
          </a:xfrm>
          <a:prstGeom prst="rect">
            <a:avLst/>
          </a:prstGeom>
        </p:spPr>
      </p:pic>
      <p:sp>
        <p:nvSpPr>
          <p:cNvPr id="5" name="TextBox 4">
            <a:extLst>
              <a:ext uri="{FF2B5EF4-FFF2-40B4-BE49-F238E27FC236}">
                <a16:creationId xmlns:a16="http://schemas.microsoft.com/office/drawing/2014/main" id="{B7809112-A849-1A89-573B-13D715A1F33E}"/>
              </a:ext>
            </a:extLst>
          </p:cNvPr>
          <p:cNvSpPr txBox="1"/>
          <p:nvPr/>
        </p:nvSpPr>
        <p:spPr>
          <a:xfrm>
            <a:off x="704144" y="6011307"/>
            <a:ext cx="7216588" cy="461665"/>
          </a:xfrm>
          <a:prstGeom prst="rect">
            <a:avLst/>
          </a:prstGeom>
          <a:noFill/>
        </p:spPr>
        <p:txBody>
          <a:bodyPr wrap="square">
            <a:spAutoFit/>
          </a:bodyPr>
          <a:lstStyle/>
          <a:p>
            <a:r>
              <a:rPr lang="en-US" sz="1200" dirty="0"/>
              <a:t>Reference: </a:t>
            </a:r>
            <a:r>
              <a:rPr lang="en-US" sz="1200" dirty="0">
                <a:hlinkClick r:id="rId3"/>
              </a:rPr>
              <a:t>https://learn.streamery.co/Topics/Safety/Construction-Safety/Safety-Orientation/Electrical-Hazards-One-of-Construction-s-Fatal-Four</a:t>
            </a:r>
            <a:r>
              <a:rPr lang="en-US" sz="1200" dirty="0"/>
              <a:t> </a:t>
            </a:r>
          </a:p>
        </p:txBody>
      </p:sp>
    </p:spTree>
    <p:extLst>
      <p:ext uri="{BB962C8B-B14F-4D97-AF65-F5344CB8AC3E}">
        <p14:creationId xmlns:p14="http://schemas.microsoft.com/office/powerpoint/2010/main" val="4286014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BCB0788-6862-1EDF-F42B-56618B6CD9DA}"/>
              </a:ext>
            </a:extLst>
          </p:cNvPr>
          <p:cNvSpPr>
            <a:spLocks noGrp="1"/>
          </p:cNvSpPr>
          <p:nvPr>
            <p:ph type="title"/>
          </p:nvPr>
        </p:nvSpPr>
        <p:spPr>
          <a:xfrm>
            <a:off x="628650" y="365126"/>
            <a:ext cx="7886700" cy="1325563"/>
          </a:xfrm>
        </p:spPr>
        <p:txBody>
          <a:bodyPr anchor="ctr">
            <a:normAutofit/>
          </a:bodyPr>
          <a:lstStyle/>
          <a:p>
            <a:r>
              <a:rPr lang="en-US" altLang="en-US" b="1" dirty="0">
                <a:latin typeface="+mn-lt"/>
              </a:rPr>
              <a:t>Safety Device Restrictions</a:t>
            </a:r>
            <a:endParaRPr lang="en-US" dirty="0">
              <a:latin typeface="+mn-lt"/>
            </a:endParaRPr>
          </a:p>
        </p:txBody>
      </p:sp>
      <p:sp>
        <p:nvSpPr>
          <p:cNvPr id="5" name="Content Placeholder 2">
            <a:extLst>
              <a:ext uri="{FF2B5EF4-FFF2-40B4-BE49-F238E27FC236}">
                <a16:creationId xmlns:a16="http://schemas.microsoft.com/office/drawing/2014/main" id="{5C0D6627-98E9-721A-BCFE-6AF887E776A4}"/>
              </a:ext>
            </a:extLst>
          </p:cNvPr>
          <p:cNvSpPr>
            <a:spLocks noGrp="1"/>
          </p:cNvSpPr>
          <p:nvPr>
            <p:ph sz="half" idx="1"/>
          </p:nvPr>
        </p:nvSpPr>
        <p:spPr>
          <a:xfrm>
            <a:off x="628650" y="1825625"/>
            <a:ext cx="3886200" cy="4351338"/>
          </a:xfrm>
        </p:spPr>
        <p:txBody>
          <a:bodyPr>
            <a:normAutofit/>
          </a:bodyPr>
          <a:lstStyle/>
          <a:p>
            <a:r>
              <a:rPr lang="en-US" altLang="en-US" dirty="0"/>
              <a:t>Removing or changing the operation of any safety device is prohibited.</a:t>
            </a:r>
          </a:p>
          <a:p>
            <a:r>
              <a:rPr lang="en-US" altLang="en-US" dirty="0"/>
              <a:t>Under no circumstances is anyone authorized to bypass safety features.</a:t>
            </a:r>
          </a:p>
          <a:p>
            <a:r>
              <a:rPr lang="en-US" altLang="en-US" dirty="0"/>
              <a:t>Only trained or authorized persons should adjust safety controls. </a:t>
            </a:r>
          </a:p>
          <a:p>
            <a:endParaRPr lang="en-US" dirty="0"/>
          </a:p>
        </p:txBody>
      </p:sp>
      <p:pic>
        <p:nvPicPr>
          <p:cNvPr id="6" name="Picture 5" descr="A person using a circular saw&#10;&#10;Description automatically generated">
            <a:extLst>
              <a:ext uri="{FF2B5EF4-FFF2-40B4-BE49-F238E27FC236}">
                <a16:creationId xmlns:a16="http://schemas.microsoft.com/office/drawing/2014/main" id="{816F5D33-B815-B629-3B1F-E4EB785F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898049"/>
            <a:ext cx="3791484" cy="2529092"/>
          </a:xfrm>
          <a:prstGeom prst="rect">
            <a:avLst/>
          </a:prstGeom>
        </p:spPr>
      </p:pic>
      <p:sp>
        <p:nvSpPr>
          <p:cNvPr id="7" name="TextBox 6">
            <a:extLst>
              <a:ext uri="{FF2B5EF4-FFF2-40B4-BE49-F238E27FC236}">
                <a16:creationId xmlns:a16="http://schemas.microsoft.com/office/drawing/2014/main" id="{760BBCBF-1939-6A53-58C1-26F3A454D1F7}"/>
              </a:ext>
            </a:extLst>
          </p:cNvPr>
          <p:cNvSpPr txBox="1"/>
          <p:nvPr/>
        </p:nvSpPr>
        <p:spPr>
          <a:xfrm>
            <a:off x="628650" y="6176963"/>
            <a:ext cx="6812056" cy="276999"/>
          </a:xfrm>
          <a:prstGeom prst="rect">
            <a:avLst/>
          </a:prstGeom>
          <a:noFill/>
        </p:spPr>
        <p:txBody>
          <a:bodyPr wrap="square">
            <a:spAutoFit/>
          </a:bodyPr>
          <a:lstStyle/>
          <a:p>
            <a:r>
              <a:rPr lang="en-US" sz="1200" dirty="0"/>
              <a:t>Reference: </a:t>
            </a:r>
            <a:r>
              <a:rPr lang="en-US" sz="1200" dirty="0">
                <a:hlinkClick r:id="rId4"/>
              </a:rPr>
              <a:t>www.osha.gov/laws-regs/regulations/standardnumber/1926/1926.702</a:t>
            </a:r>
            <a:r>
              <a:rPr lang="en-US" sz="1200" dirty="0"/>
              <a:t> </a:t>
            </a:r>
          </a:p>
        </p:txBody>
      </p:sp>
    </p:spTree>
    <p:extLst>
      <p:ext uri="{BB962C8B-B14F-4D97-AF65-F5344CB8AC3E}">
        <p14:creationId xmlns:p14="http://schemas.microsoft.com/office/powerpoint/2010/main" val="2805131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0D825F-BA4F-9B41-4993-FCC3F1F3A60C}"/>
              </a:ext>
            </a:extLst>
          </p:cNvPr>
          <p:cNvSpPr>
            <a:spLocks noGrp="1"/>
          </p:cNvSpPr>
          <p:nvPr>
            <p:ph type="title"/>
          </p:nvPr>
        </p:nvSpPr>
        <p:spPr>
          <a:xfrm>
            <a:off x="628650" y="365126"/>
            <a:ext cx="7886700" cy="1325563"/>
          </a:xfrm>
        </p:spPr>
        <p:txBody>
          <a:bodyPr anchor="ctr">
            <a:normAutofit/>
          </a:bodyPr>
          <a:lstStyle/>
          <a:p>
            <a:r>
              <a:rPr lang="en-US" altLang="en-US" b="1" dirty="0">
                <a:latin typeface="+mn-lt"/>
              </a:rPr>
              <a:t>Preventing Slips, Trips, and Falls</a:t>
            </a:r>
            <a:endParaRPr lang="en-US" dirty="0">
              <a:latin typeface="+mn-lt"/>
            </a:endParaRPr>
          </a:p>
        </p:txBody>
      </p:sp>
      <p:sp>
        <p:nvSpPr>
          <p:cNvPr id="5" name="Content Placeholder 2">
            <a:extLst>
              <a:ext uri="{FF2B5EF4-FFF2-40B4-BE49-F238E27FC236}">
                <a16:creationId xmlns:a16="http://schemas.microsoft.com/office/drawing/2014/main" id="{32158A1C-BE40-FC52-D810-B2AFABC4FDC0}"/>
              </a:ext>
            </a:extLst>
          </p:cNvPr>
          <p:cNvSpPr>
            <a:spLocks noGrp="1"/>
          </p:cNvSpPr>
          <p:nvPr>
            <p:ph sz="half" idx="1"/>
          </p:nvPr>
        </p:nvSpPr>
        <p:spPr>
          <a:xfrm>
            <a:off x="628650" y="1825625"/>
            <a:ext cx="3886200" cy="4351338"/>
          </a:xfrm>
        </p:spPr>
        <p:txBody>
          <a:bodyPr>
            <a:normAutofit/>
          </a:bodyPr>
          <a:lstStyle/>
          <a:p>
            <a:r>
              <a:rPr lang="en-US" altLang="en-US" dirty="0"/>
              <a:t>Use handrails and walk—don’t run—when going up or down stairs.</a:t>
            </a:r>
          </a:p>
          <a:p>
            <a:r>
              <a:rPr lang="en-US" altLang="en-US" dirty="0"/>
              <a:t>Pick up all tools, materials, and trash. Dispose of trash in the appropriate on-site container.</a:t>
            </a:r>
          </a:p>
          <a:p>
            <a:r>
              <a:rPr lang="en-US" altLang="en-US" dirty="0"/>
              <a:t>Keep power cords out of traffic areas (walkways, stairwells, heavy equipment routes, etc.).</a:t>
            </a:r>
          </a:p>
          <a:p>
            <a:endParaRPr lang="en-US" dirty="0"/>
          </a:p>
        </p:txBody>
      </p:sp>
      <p:pic>
        <p:nvPicPr>
          <p:cNvPr id="6" name="Picture 5" descr="A yellow caution sign on a wet floor&#10;&#10;Description automatically generated">
            <a:extLst>
              <a:ext uri="{FF2B5EF4-FFF2-40B4-BE49-F238E27FC236}">
                <a16:creationId xmlns:a16="http://schemas.microsoft.com/office/drawing/2014/main" id="{6C4FCDF0-8778-CE90-6AFD-B6C5D1287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8714" y="1672400"/>
            <a:ext cx="3594905" cy="4280343"/>
          </a:xfrm>
          <a:prstGeom prst="rect">
            <a:avLst/>
          </a:prstGeom>
        </p:spPr>
      </p:pic>
      <p:sp>
        <p:nvSpPr>
          <p:cNvPr id="7" name="TextBox 6">
            <a:extLst>
              <a:ext uri="{FF2B5EF4-FFF2-40B4-BE49-F238E27FC236}">
                <a16:creationId xmlns:a16="http://schemas.microsoft.com/office/drawing/2014/main" id="{712DE0DF-CFAB-8A9C-B906-20BD1CC5D913}"/>
              </a:ext>
            </a:extLst>
          </p:cNvPr>
          <p:cNvSpPr txBox="1"/>
          <p:nvPr/>
        </p:nvSpPr>
        <p:spPr>
          <a:xfrm>
            <a:off x="628650" y="6181094"/>
            <a:ext cx="8219515" cy="276999"/>
          </a:xfrm>
          <a:prstGeom prst="rect">
            <a:avLst/>
          </a:prstGeom>
          <a:noFill/>
        </p:spPr>
        <p:txBody>
          <a:bodyPr wrap="square">
            <a:spAutoFit/>
          </a:bodyPr>
          <a:lstStyle/>
          <a:p>
            <a:r>
              <a:rPr lang="da-DK" sz="1200" b="0" i="0" u="none" strike="noStrike" baseline="0" dirty="0">
                <a:solidFill>
                  <a:srgbClr val="000000"/>
                </a:solidFill>
              </a:rPr>
              <a:t>Reference: 29 C.F.R. §§ 1910.21, 1910.22, 1910.25, 1910.28, 1910.29 &amp; 1910.30 </a:t>
            </a:r>
            <a:r>
              <a:rPr lang="da-DK" sz="1200" b="0" i="0" u="none" strike="noStrike" baseline="0" dirty="0">
                <a:solidFill>
                  <a:srgbClr val="221E1F"/>
                </a:solidFill>
              </a:rPr>
              <a:t>(2024)</a:t>
            </a:r>
            <a:endParaRPr lang="en-US" sz="1200" dirty="0"/>
          </a:p>
        </p:txBody>
      </p:sp>
    </p:spTree>
    <p:extLst>
      <p:ext uri="{BB962C8B-B14F-4D97-AF65-F5344CB8AC3E}">
        <p14:creationId xmlns:p14="http://schemas.microsoft.com/office/powerpoint/2010/main" val="466550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oot&#10;&#10;Description automatically generated">
            <a:hlinkClick r:id="rId3"/>
            <a:extLst>
              <a:ext uri="{FF2B5EF4-FFF2-40B4-BE49-F238E27FC236}">
                <a16:creationId xmlns:a16="http://schemas.microsoft.com/office/drawing/2014/main" id="{D9A31726-586F-A8A5-0637-562A42C3DA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026" y="1339913"/>
            <a:ext cx="7434906" cy="4182135"/>
          </a:xfrm>
          <a:prstGeom prst="rect">
            <a:avLst/>
          </a:prstGeom>
        </p:spPr>
      </p:pic>
      <p:sp>
        <p:nvSpPr>
          <p:cNvPr id="5" name="TextBox 4">
            <a:extLst>
              <a:ext uri="{FF2B5EF4-FFF2-40B4-BE49-F238E27FC236}">
                <a16:creationId xmlns:a16="http://schemas.microsoft.com/office/drawing/2014/main" id="{78D5E251-93FE-A946-7006-9B708E81A374}"/>
              </a:ext>
            </a:extLst>
          </p:cNvPr>
          <p:cNvSpPr txBox="1"/>
          <p:nvPr/>
        </p:nvSpPr>
        <p:spPr>
          <a:xfrm>
            <a:off x="704144" y="5955704"/>
            <a:ext cx="7395882" cy="461665"/>
          </a:xfrm>
          <a:prstGeom prst="rect">
            <a:avLst/>
          </a:prstGeom>
          <a:noFill/>
        </p:spPr>
        <p:txBody>
          <a:bodyPr wrap="square">
            <a:spAutoFit/>
          </a:bodyPr>
          <a:lstStyle/>
          <a:p>
            <a:r>
              <a:rPr lang="en-US" sz="1200" dirty="0"/>
              <a:t>Reference: </a:t>
            </a:r>
            <a:r>
              <a:rPr lang="en-US" sz="1200" dirty="0">
                <a:hlinkClick r:id="rId3"/>
              </a:rPr>
              <a:t>https://learn.streamery.co/Topics/Safety/OSHA-Compliance/Slips,-Trips,-Falls/Understanding-and-Preventing-Slips,-Trips-and-Falls</a:t>
            </a:r>
            <a:r>
              <a:rPr lang="en-US" sz="1200" dirty="0"/>
              <a:t> </a:t>
            </a:r>
          </a:p>
        </p:txBody>
      </p:sp>
    </p:spTree>
    <p:extLst>
      <p:ext uri="{BB962C8B-B14F-4D97-AF65-F5344CB8AC3E}">
        <p14:creationId xmlns:p14="http://schemas.microsoft.com/office/powerpoint/2010/main" val="2804959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53296E-C4CA-5110-E033-8D7C6901F6C7}"/>
              </a:ext>
            </a:extLst>
          </p:cNvPr>
          <p:cNvSpPr>
            <a:spLocks noGrp="1"/>
          </p:cNvSpPr>
          <p:nvPr>
            <p:ph type="title"/>
          </p:nvPr>
        </p:nvSpPr>
        <p:spPr>
          <a:xfrm>
            <a:off x="628650" y="365126"/>
            <a:ext cx="7886700" cy="1325563"/>
          </a:xfrm>
        </p:spPr>
        <p:txBody>
          <a:bodyPr anchor="ctr">
            <a:normAutofit/>
          </a:bodyPr>
          <a:lstStyle/>
          <a:p>
            <a:r>
              <a:rPr lang="en-US" altLang="en-US" b="1" dirty="0">
                <a:latin typeface="+mn-lt"/>
              </a:rPr>
              <a:t>Excavation Safety</a:t>
            </a:r>
            <a:endParaRPr lang="en-US" dirty="0">
              <a:latin typeface="+mn-lt"/>
            </a:endParaRPr>
          </a:p>
        </p:txBody>
      </p:sp>
      <p:sp>
        <p:nvSpPr>
          <p:cNvPr id="5" name="Content Placeholder 2">
            <a:extLst>
              <a:ext uri="{FF2B5EF4-FFF2-40B4-BE49-F238E27FC236}">
                <a16:creationId xmlns:a16="http://schemas.microsoft.com/office/drawing/2014/main" id="{8FD97AD0-6C0D-B8F8-8AFB-373BDE45D0D3}"/>
              </a:ext>
            </a:extLst>
          </p:cNvPr>
          <p:cNvSpPr>
            <a:spLocks noGrp="1"/>
          </p:cNvSpPr>
          <p:nvPr>
            <p:ph sz="half" idx="1"/>
          </p:nvPr>
        </p:nvSpPr>
        <p:spPr>
          <a:xfrm>
            <a:off x="628650" y="1825625"/>
            <a:ext cx="3744174" cy="4351338"/>
          </a:xfrm>
        </p:spPr>
        <p:txBody>
          <a:bodyPr>
            <a:normAutofit/>
          </a:bodyPr>
          <a:lstStyle/>
          <a:p>
            <a:r>
              <a:rPr lang="en-US" altLang="en-US" dirty="0"/>
              <a:t>A competent person must be on site when an excavation exists.</a:t>
            </a:r>
          </a:p>
          <a:p>
            <a:r>
              <a:rPr lang="en-US" altLang="en-US" dirty="0"/>
              <a:t>Use sloping, shoring, shielding, and/or benching to protect those who work in trenches.</a:t>
            </a:r>
          </a:p>
          <a:p>
            <a:r>
              <a:rPr lang="en-US" altLang="en-US" dirty="0"/>
              <a:t>A competent person must inspect the excavation daily—before worker entry and when conditions change, such as after a storm.</a:t>
            </a:r>
          </a:p>
          <a:p>
            <a:endParaRPr lang="en-US" dirty="0"/>
          </a:p>
        </p:txBody>
      </p:sp>
      <p:pic>
        <p:nvPicPr>
          <p:cNvPr id="6" name="Picture 5" descr="A person in orange vest standing next to a large pipe&#10;&#10;Description automatically generated">
            <a:extLst>
              <a:ext uri="{FF2B5EF4-FFF2-40B4-BE49-F238E27FC236}">
                <a16:creationId xmlns:a16="http://schemas.microsoft.com/office/drawing/2014/main" id="{BA851652-3EB9-31CA-91EA-E77941674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9" y="2164106"/>
            <a:ext cx="3867667" cy="2579910"/>
          </a:xfrm>
          <a:prstGeom prst="rect">
            <a:avLst/>
          </a:prstGeom>
        </p:spPr>
      </p:pic>
      <p:sp>
        <p:nvSpPr>
          <p:cNvPr id="7" name="TextBox 6">
            <a:extLst>
              <a:ext uri="{FF2B5EF4-FFF2-40B4-BE49-F238E27FC236}">
                <a16:creationId xmlns:a16="http://schemas.microsoft.com/office/drawing/2014/main" id="{CC6C6C97-D4EF-62CD-0213-D1FDFBA2D6C4}"/>
              </a:ext>
            </a:extLst>
          </p:cNvPr>
          <p:cNvSpPr txBox="1"/>
          <p:nvPr/>
        </p:nvSpPr>
        <p:spPr>
          <a:xfrm>
            <a:off x="704290" y="6215875"/>
            <a:ext cx="7735420" cy="276999"/>
          </a:xfrm>
          <a:prstGeom prst="rect">
            <a:avLst/>
          </a:prstGeom>
          <a:noFill/>
        </p:spPr>
        <p:txBody>
          <a:bodyPr wrap="square">
            <a:spAutoFit/>
          </a:bodyPr>
          <a:lstStyle/>
          <a:p>
            <a:r>
              <a:rPr lang="en-US" sz="1200" dirty="0"/>
              <a:t>Reference: </a:t>
            </a:r>
            <a:r>
              <a:rPr lang="en-US" sz="1200" dirty="0">
                <a:hlinkClick r:id="rId4"/>
              </a:rPr>
              <a:t>www.osha.gov/sites/default/files/publications/trench_excavation_fs.pdf</a:t>
            </a:r>
            <a:r>
              <a:rPr lang="en-US" sz="1200" dirty="0"/>
              <a:t> </a:t>
            </a:r>
          </a:p>
        </p:txBody>
      </p:sp>
    </p:spTree>
    <p:extLst>
      <p:ext uri="{BB962C8B-B14F-4D97-AF65-F5344CB8AC3E}">
        <p14:creationId xmlns:p14="http://schemas.microsoft.com/office/powerpoint/2010/main" val="2052079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E8F91B8-A8AD-D1C8-1097-1623D11B4E5E}"/>
              </a:ext>
            </a:extLst>
          </p:cNvPr>
          <p:cNvSpPr>
            <a:spLocks noGrp="1"/>
          </p:cNvSpPr>
          <p:nvPr>
            <p:ph type="title"/>
          </p:nvPr>
        </p:nvSpPr>
        <p:spPr>
          <a:xfrm>
            <a:off x="628650" y="245485"/>
            <a:ext cx="7886700" cy="1325563"/>
          </a:xfrm>
        </p:spPr>
        <p:txBody>
          <a:bodyPr anchor="ctr">
            <a:normAutofit/>
          </a:bodyPr>
          <a:lstStyle/>
          <a:p>
            <a:r>
              <a:rPr lang="en-US" dirty="0">
                <a:latin typeface="+mn-lt"/>
              </a:rPr>
              <a:t>Safety Starts with a Strong Foundation</a:t>
            </a:r>
          </a:p>
        </p:txBody>
      </p:sp>
      <p:pic>
        <p:nvPicPr>
          <p:cNvPr id="5" name="Content Placeholder 6" descr="A person wearing a helmet and safety harness holding a crane&#10;&#10;Description automatically generated">
            <a:extLst>
              <a:ext uri="{FF2B5EF4-FFF2-40B4-BE49-F238E27FC236}">
                <a16:creationId xmlns:a16="http://schemas.microsoft.com/office/drawing/2014/main" id="{5EF3085E-EB0F-A539-BB42-6E15D3B5AB6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8256" y="1571048"/>
            <a:ext cx="6347488" cy="4432826"/>
          </a:xfrm>
        </p:spPr>
      </p:pic>
    </p:spTree>
    <p:extLst>
      <p:ext uri="{BB962C8B-B14F-4D97-AF65-F5344CB8AC3E}">
        <p14:creationId xmlns:p14="http://schemas.microsoft.com/office/powerpoint/2010/main" val="116535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a hard hat using a drill&#10;&#10;Description automatically generated">
            <a:hlinkClick r:id="rId3"/>
            <a:extLst>
              <a:ext uri="{FF2B5EF4-FFF2-40B4-BE49-F238E27FC236}">
                <a16:creationId xmlns:a16="http://schemas.microsoft.com/office/drawing/2014/main" id="{C692BF53-76A6-132E-0C4F-6A101BCFB2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384" y="1276539"/>
            <a:ext cx="7656212" cy="4306619"/>
          </a:xfrm>
          <a:prstGeom prst="rect">
            <a:avLst/>
          </a:prstGeom>
        </p:spPr>
      </p:pic>
      <p:sp>
        <p:nvSpPr>
          <p:cNvPr id="5" name="TextBox 4">
            <a:extLst>
              <a:ext uri="{FF2B5EF4-FFF2-40B4-BE49-F238E27FC236}">
                <a16:creationId xmlns:a16="http://schemas.microsoft.com/office/drawing/2014/main" id="{C9F36CAF-359E-0CE2-E62A-743231F51570}"/>
              </a:ext>
            </a:extLst>
          </p:cNvPr>
          <p:cNvSpPr txBox="1"/>
          <p:nvPr/>
        </p:nvSpPr>
        <p:spPr>
          <a:xfrm>
            <a:off x="847580" y="5886117"/>
            <a:ext cx="7238585" cy="461665"/>
          </a:xfrm>
          <a:prstGeom prst="rect">
            <a:avLst/>
          </a:prstGeom>
          <a:noFill/>
        </p:spPr>
        <p:txBody>
          <a:bodyPr wrap="square">
            <a:spAutoFit/>
          </a:bodyPr>
          <a:lstStyle/>
          <a:p>
            <a:r>
              <a:rPr lang="en-US" sz="1200" dirty="0"/>
              <a:t>Reference: </a:t>
            </a:r>
            <a:r>
              <a:rPr lang="en-US" sz="1200" dirty="0">
                <a:hlinkClick r:id="rId3"/>
              </a:rPr>
              <a:t>https://learn.streamery.co/Topics/Safety/Construction-Safety/Trenching-Shoring/Trenching-and-Shoring-Safety-in-Construction-Envir</a:t>
            </a:r>
            <a:r>
              <a:rPr lang="en-US" sz="1200" dirty="0"/>
              <a:t> </a:t>
            </a:r>
          </a:p>
        </p:txBody>
      </p:sp>
    </p:spTree>
    <p:extLst>
      <p:ext uri="{BB962C8B-B14F-4D97-AF65-F5344CB8AC3E}">
        <p14:creationId xmlns:p14="http://schemas.microsoft.com/office/powerpoint/2010/main" val="3696394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07EDA1-3CC3-CEB6-2DE7-B2F455CE6675}"/>
              </a:ext>
            </a:extLst>
          </p:cNvPr>
          <p:cNvSpPr>
            <a:spLocks noGrp="1"/>
          </p:cNvSpPr>
          <p:nvPr>
            <p:ph type="title"/>
          </p:nvPr>
        </p:nvSpPr>
        <p:spPr>
          <a:xfrm>
            <a:off x="860316" y="520089"/>
            <a:ext cx="2858035" cy="1325563"/>
          </a:xfrm>
        </p:spPr>
        <p:txBody>
          <a:bodyPr/>
          <a:lstStyle/>
          <a:p>
            <a:r>
              <a:rPr lang="en-US" dirty="0">
                <a:latin typeface="+mn-lt"/>
              </a:rPr>
              <a:t>Pamphlet Review</a:t>
            </a:r>
          </a:p>
        </p:txBody>
      </p:sp>
      <p:sp>
        <p:nvSpPr>
          <p:cNvPr id="5" name="Title 1">
            <a:extLst>
              <a:ext uri="{FF2B5EF4-FFF2-40B4-BE49-F238E27FC236}">
                <a16:creationId xmlns:a16="http://schemas.microsoft.com/office/drawing/2014/main" id="{DF93645C-3F5A-860A-81FD-D4A100E8242F}"/>
              </a:ext>
            </a:extLst>
          </p:cNvPr>
          <p:cNvSpPr txBox="1">
            <a:spLocks/>
          </p:cNvSpPr>
          <p:nvPr/>
        </p:nvSpPr>
        <p:spPr>
          <a:xfrm>
            <a:off x="860316" y="520089"/>
            <a:ext cx="285803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latin typeface="+mn-lt"/>
              </a:rPr>
              <a:t>Pamphlet Review</a:t>
            </a:r>
          </a:p>
        </p:txBody>
      </p:sp>
      <p:pic>
        <p:nvPicPr>
          <p:cNvPr id="6" name="Picture 5" descr="A person wearing a safety vest and holding a hard hat&#10;&#10;Description automatically generated">
            <a:extLst>
              <a:ext uri="{FF2B5EF4-FFF2-40B4-BE49-F238E27FC236}">
                <a16:creationId xmlns:a16="http://schemas.microsoft.com/office/drawing/2014/main" id="{BC03D047-8F6E-418A-DF3D-00FE93DAB0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6655" y="520089"/>
            <a:ext cx="2447450" cy="570368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31949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F7DA0D-43A5-4774-752B-96C5DBA7B144}"/>
              </a:ext>
            </a:extLst>
          </p:cNvPr>
          <p:cNvSpPr>
            <a:spLocks noGrp="1"/>
          </p:cNvSpPr>
          <p:nvPr>
            <p:ph type="title"/>
          </p:nvPr>
        </p:nvSpPr>
        <p:spPr>
          <a:xfrm>
            <a:off x="711322" y="987426"/>
            <a:ext cx="2949178" cy="1600200"/>
          </a:xfrm>
        </p:spPr>
        <p:txBody>
          <a:bodyPr anchor="b">
            <a:normAutofit/>
          </a:bodyPr>
          <a:lstStyle/>
          <a:p>
            <a:r>
              <a:rPr lang="en-US" dirty="0">
                <a:latin typeface="+mn-lt"/>
              </a:rPr>
              <a:t>Your Safety Orientation Is Complete</a:t>
            </a:r>
          </a:p>
        </p:txBody>
      </p:sp>
      <p:pic>
        <p:nvPicPr>
          <p:cNvPr id="5" name="Picture 4" descr="A person wearing a hard hat and a yellow vest giving a thumbs up&#10;&#10;Description automatically generated">
            <a:extLst>
              <a:ext uri="{FF2B5EF4-FFF2-40B4-BE49-F238E27FC236}">
                <a16:creationId xmlns:a16="http://schemas.microsoft.com/office/drawing/2014/main" id="{855FB109-C98A-FF61-33F5-39D74BD8D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0151" y="1241854"/>
            <a:ext cx="4586195" cy="4817432"/>
          </a:xfrm>
          <a:prstGeom prst="rect">
            <a:avLst/>
          </a:prstGeom>
        </p:spPr>
      </p:pic>
      <p:sp>
        <p:nvSpPr>
          <p:cNvPr id="6" name="Content Placeholder 2">
            <a:extLst>
              <a:ext uri="{FF2B5EF4-FFF2-40B4-BE49-F238E27FC236}">
                <a16:creationId xmlns:a16="http://schemas.microsoft.com/office/drawing/2014/main" id="{0F01A0B8-FB34-79D1-B422-55D191A8FD4F}"/>
              </a:ext>
            </a:extLst>
          </p:cNvPr>
          <p:cNvSpPr txBox="1">
            <a:spLocks/>
          </p:cNvSpPr>
          <p:nvPr/>
        </p:nvSpPr>
        <p:spPr>
          <a:xfrm>
            <a:off x="711322" y="3061655"/>
            <a:ext cx="2949178" cy="27993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800" b="1">
                <a:solidFill>
                  <a:schemeClr val="bg2"/>
                </a:solidFill>
              </a:rPr>
              <a:t>Any questions?</a:t>
            </a:r>
            <a:endParaRPr lang="en-US" sz="2800" b="1" dirty="0">
              <a:solidFill>
                <a:schemeClr val="bg2"/>
              </a:solidFill>
            </a:endParaRPr>
          </a:p>
        </p:txBody>
      </p:sp>
      <p:sp>
        <p:nvSpPr>
          <p:cNvPr id="7" name="TextBox 6">
            <a:extLst>
              <a:ext uri="{FF2B5EF4-FFF2-40B4-BE49-F238E27FC236}">
                <a16:creationId xmlns:a16="http://schemas.microsoft.com/office/drawing/2014/main" id="{19D80625-12A9-97C4-C115-72218D8B8575}"/>
              </a:ext>
            </a:extLst>
          </p:cNvPr>
          <p:cNvSpPr txBox="1"/>
          <p:nvPr/>
        </p:nvSpPr>
        <p:spPr>
          <a:xfrm>
            <a:off x="667512" y="6108192"/>
            <a:ext cx="3904488" cy="261610"/>
          </a:xfrm>
          <a:prstGeom prst="rect">
            <a:avLst/>
          </a:prstGeom>
          <a:noFill/>
        </p:spPr>
        <p:txBody>
          <a:bodyPr wrap="square" rtlCol="0">
            <a:spAutoFit/>
          </a:bodyPr>
          <a:lstStyle/>
          <a:p>
            <a:r>
              <a:rPr lang="en-US" sz="1100" dirty="0"/>
              <a:t>March 2026 </a:t>
            </a:r>
          </a:p>
        </p:txBody>
      </p:sp>
    </p:spTree>
    <p:extLst>
      <p:ext uri="{BB962C8B-B14F-4D97-AF65-F5344CB8AC3E}">
        <p14:creationId xmlns:p14="http://schemas.microsoft.com/office/powerpoint/2010/main" val="957141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 black background with blue text&#10;&#10;AI-generated content may be incorrect.">
            <a:extLst>
              <a:ext uri="{FF2B5EF4-FFF2-40B4-BE49-F238E27FC236}">
                <a16:creationId xmlns:a16="http://schemas.microsoft.com/office/drawing/2014/main" id="{CB308A78-445A-B0A1-4558-AD4DEC20B7F3}"/>
              </a:ext>
            </a:extLst>
          </p:cNvPr>
          <p:cNvPicPr>
            <a:picLocks noGrp="1" noChangeAspect="1"/>
          </p:cNvPicPr>
          <p:nvPr>
            <p:ph idx="1"/>
          </p:nvPr>
        </p:nvPicPr>
        <p:blipFill>
          <a:blip r:embed="rId2"/>
          <a:stretch>
            <a:fillRect/>
          </a:stretch>
        </p:blipFill>
        <p:spPr>
          <a:xfrm>
            <a:off x="2059137" y="1811941"/>
            <a:ext cx="5109760" cy="3281268"/>
          </a:xfrm>
        </p:spPr>
      </p:pic>
      <p:sp>
        <p:nvSpPr>
          <p:cNvPr id="5" name="TextBox 4">
            <a:extLst>
              <a:ext uri="{FF2B5EF4-FFF2-40B4-BE49-F238E27FC236}">
                <a16:creationId xmlns:a16="http://schemas.microsoft.com/office/drawing/2014/main" id="{E92206EE-6BBB-F605-6504-322F4363D9A1}"/>
              </a:ext>
            </a:extLst>
          </p:cNvPr>
          <p:cNvSpPr txBox="1"/>
          <p:nvPr/>
        </p:nvSpPr>
        <p:spPr>
          <a:xfrm>
            <a:off x="630347" y="4990650"/>
            <a:ext cx="7883305" cy="1446550"/>
          </a:xfrm>
          <a:prstGeom prst="rect">
            <a:avLst/>
          </a:prstGeom>
          <a:noFill/>
        </p:spPr>
        <p:txBody>
          <a:bodyPr wrap="square" rtlCol="0">
            <a:spAutoFit/>
          </a:bodyPr>
          <a:lstStyle/>
          <a:p>
            <a:pPr marL="0" marR="0" fontAlgn="base">
              <a:spcBef>
                <a:spcPts val="0"/>
              </a:spcBef>
              <a:spcAft>
                <a:spcPts val="0"/>
              </a:spcAft>
            </a:pPr>
            <a:r>
              <a:rPr lang="en-US" sz="1000" dirty="0">
                <a:effectLst/>
                <a:ea typeface="Times New Roman" panose="02020603050405020304" pitchFamily="18" charset="0"/>
              </a:rPr>
              <a:t>The information presented in this publication is intended to provide guidance and is not intended as a legal interpretation of any federal, state or local laws, rules or regulations applicable to your business. The loss prevention information provided is intended only to assist policyholders of Summit managed insurers in the management of potential loss producing conditions involving their premises and/or operations based on generally accepted safe practices. In providing such information, Summit Consulting LLC does not warrant that all potential hazards or conditions have been evaluated or can be controlled. It is not intended as an offer to write insurance for such conditions or exposures. The liability of Summit Consulting LLC and its managed insurers is limited to the terms, limits and conditions of the insurance policies underwritten by any of them.  </a:t>
            </a:r>
          </a:p>
          <a:p>
            <a:pPr marL="0" marR="0" fontAlgn="base">
              <a:spcBef>
                <a:spcPts val="0"/>
              </a:spcBef>
              <a:spcAft>
                <a:spcPts val="0"/>
              </a:spcAft>
            </a:pPr>
            <a:r>
              <a:rPr lang="en-US" sz="1000" dirty="0">
                <a:effectLst/>
                <a:ea typeface="Times New Roman" panose="02020603050405020304" pitchFamily="18" charset="0"/>
              </a:rPr>
              <a:t> </a:t>
            </a:r>
          </a:p>
          <a:p>
            <a:pPr marL="0" marR="0" fontAlgn="base">
              <a:spcBef>
                <a:spcPts val="0"/>
              </a:spcBef>
              <a:spcAft>
                <a:spcPts val="0"/>
              </a:spcAft>
            </a:pPr>
            <a:r>
              <a:rPr lang="en-US" sz="800" dirty="0">
                <a:ea typeface="Times New Roman" panose="02020603050405020304" pitchFamily="18" charset="0"/>
              </a:rPr>
              <a:t>3/26</a:t>
            </a:r>
            <a:r>
              <a:rPr lang="en-US" sz="800" dirty="0">
                <a:effectLst/>
                <a:ea typeface="Times New Roman" panose="02020603050405020304" pitchFamily="18" charset="0"/>
              </a:rPr>
              <a:t> (25-339) ©2026 Summit Consulting LLC (DBA Summit. </a:t>
            </a:r>
            <a:r>
              <a:rPr lang="en-US" sz="800" i="1" dirty="0">
                <a:effectLst/>
                <a:ea typeface="Times New Roman" panose="02020603050405020304" pitchFamily="18" charset="0"/>
              </a:rPr>
              <a:t>Know</a:t>
            </a:r>
            <a:r>
              <a:rPr lang="en-US" sz="800" dirty="0">
                <a:effectLst/>
                <a:ea typeface="Times New Roman" panose="02020603050405020304" pitchFamily="18" charset="0"/>
              </a:rPr>
              <a:t> the people who know workers’ comp. LLC</a:t>
            </a:r>
            <a:r>
              <a:rPr lang="en-US" sz="800" i="1" dirty="0">
                <a:effectLst/>
                <a:ea typeface="Times New Roman" panose="02020603050405020304" pitchFamily="18" charset="0"/>
              </a:rPr>
              <a:t>) </a:t>
            </a:r>
            <a:r>
              <a:rPr lang="en-US" sz="800" dirty="0">
                <a:effectLst/>
                <a:ea typeface="Times New Roman" panose="02020603050405020304" pitchFamily="18" charset="0"/>
              </a:rPr>
              <a:t>PO Box 988, Lakeland, FL 33802. All rights reserved.</a:t>
            </a:r>
            <a:r>
              <a:rPr lang="en-US" sz="800" dirty="0">
                <a:solidFill>
                  <a:srgbClr val="211D1E"/>
                </a:solidFill>
                <a:effectLst/>
                <a:ea typeface="Times New Roman" panose="02020603050405020304" pitchFamily="18" charset="0"/>
              </a:rPr>
              <a:t> </a:t>
            </a:r>
            <a:r>
              <a:rPr lang="en-US" sz="800" dirty="0">
                <a:effectLst/>
                <a:ea typeface="Times New Roman" panose="02020603050405020304" pitchFamily="18" charset="0"/>
              </a:rPr>
              <a:t> </a:t>
            </a:r>
            <a:r>
              <a:rPr lang="en-US" sz="800" kern="1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091557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969EA2-10F2-F466-5722-C50D9A57C192}"/>
              </a:ext>
            </a:extLst>
          </p:cNvPr>
          <p:cNvSpPr>
            <a:spLocks noGrp="1"/>
          </p:cNvSpPr>
          <p:nvPr>
            <p:ph type="title"/>
          </p:nvPr>
        </p:nvSpPr>
        <p:spPr>
          <a:xfrm>
            <a:off x="628650" y="365126"/>
            <a:ext cx="7886700" cy="1325563"/>
          </a:xfrm>
        </p:spPr>
        <p:txBody>
          <a:bodyPr anchor="ctr">
            <a:normAutofit/>
          </a:bodyPr>
          <a:lstStyle/>
          <a:p>
            <a:r>
              <a:rPr lang="en-US" dirty="0">
                <a:latin typeface="+mn-lt"/>
              </a:rPr>
              <a:t>Your Role in Safety</a:t>
            </a:r>
          </a:p>
        </p:txBody>
      </p:sp>
      <p:sp>
        <p:nvSpPr>
          <p:cNvPr id="5" name="Content Placeholder 2">
            <a:extLst>
              <a:ext uri="{FF2B5EF4-FFF2-40B4-BE49-F238E27FC236}">
                <a16:creationId xmlns:a16="http://schemas.microsoft.com/office/drawing/2014/main" id="{96348FF6-550F-ED49-3FAB-C40B6E275D3D}"/>
              </a:ext>
            </a:extLst>
          </p:cNvPr>
          <p:cNvSpPr>
            <a:spLocks noGrp="1"/>
          </p:cNvSpPr>
          <p:nvPr>
            <p:ph sz="half" idx="1"/>
          </p:nvPr>
        </p:nvSpPr>
        <p:spPr>
          <a:xfrm>
            <a:off x="741830" y="1822061"/>
            <a:ext cx="3886200" cy="4351338"/>
          </a:xfrm>
        </p:spPr>
        <p:txBody>
          <a:bodyPr>
            <a:normAutofit/>
          </a:bodyPr>
          <a:lstStyle/>
          <a:p>
            <a:pPr marL="0" lvl="2" indent="0">
              <a:spcBef>
                <a:spcPct val="20000"/>
              </a:spcBef>
              <a:buSzPct val="70000"/>
              <a:buNone/>
              <a:defRPr/>
            </a:pPr>
            <a:r>
              <a:rPr lang="en-US" sz="2000" dirty="0"/>
              <a:t>Your role in safety is to: </a:t>
            </a:r>
          </a:p>
          <a:p>
            <a:pPr marL="342900" lvl="2" indent="-342900">
              <a:spcBef>
                <a:spcPct val="20000"/>
              </a:spcBef>
              <a:buSzPct val="70000"/>
              <a:defRPr/>
            </a:pPr>
            <a:r>
              <a:rPr lang="en-US" sz="2000" dirty="0"/>
              <a:t>Participate in safety training.</a:t>
            </a:r>
          </a:p>
          <a:p>
            <a:pPr marL="342900" lvl="2" indent="-342900">
              <a:spcBef>
                <a:spcPct val="20000"/>
              </a:spcBef>
              <a:buSzPct val="70000"/>
              <a:defRPr/>
            </a:pPr>
            <a:r>
              <a:rPr lang="en-US" sz="2000" dirty="0"/>
              <a:t>Identify hazards.</a:t>
            </a:r>
          </a:p>
          <a:p>
            <a:pPr marL="342900" lvl="2" indent="-342900">
              <a:spcBef>
                <a:spcPct val="20000"/>
              </a:spcBef>
              <a:buSzPct val="70000"/>
              <a:defRPr/>
            </a:pPr>
            <a:r>
              <a:rPr lang="en-US" sz="2000" dirty="0"/>
              <a:t>Report hazards, incidents, and near misses.</a:t>
            </a:r>
          </a:p>
          <a:p>
            <a:pPr marL="342900" lvl="2" indent="-342900">
              <a:spcBef>
                <a:spcPct val="20000"/>
              </a:spcBef>
              <a:buSzPct val="70000"/>
              <a:defRPr/>
            </a:pPr>
            <a:r>
              <a:rPr lang="en-US" sz="2000" dirty="0"/>
              <a:t>Maintain an attitude of safety.</a:t>
            </a:r>
          </a:p>
          <a:p>
            <a:pPr marL="342900" lvl="2" indent="-342900">
              <a:spcBef>
                <a:spcPct val="20000"/>
              </a:spcBef>
              <a:buSzPct val="70000"/>
              <a:defRPr/>
            </a:pPr>
            <a:r>
              <a:rPr lang="en-US" sz="2000" dirty="0"/>
              <a:t>Ask for help.</a:t>
            </a:r>
            <a:endParaRPr lang="en-US" sz="2000" baseline="30000" dirty="0"/>
          </a:p>
          <a:p>
            <a:pPr marL="914400" lvl="2" indent="-457200" eaLnBrk="1" hangingPunct="1">
              <a:spcBef>
                <a:spcPct val="20000"/>
              </a:spcBef>
              <a:buSzPct val="70000"/>
              <a:buFont typeface="Courier New" panose="02070309020205020404" pitchFamily="49" charset="0"/>
              <a:buChar char="o"/>
              <a:defRPr/>
            </a:pPr>
            <a:endParaRPr lang="en-US" sz="2000" dirty="0"/>
          </a:p>
          <a:p>
            <a:pPr marL="0" indent="0">
              <a:buNone/>
            </a:pPr>
            <a:r>
              <a:rPr lang="en-US" dirty="0"/>
              <a:t>This will help create a safe work environment for everyone.</a:t>
            </a:r>
          </a:p>
          <a:p>
            <a:endParaRPr lang="en-US" dirty="0"/>
          </a:p>
        </p:txBody>
      </p:sp>
      <p:pic>
        <p:nvPicPr>
          <p:cNvPr id="6" name="Content Placeholder 4" descr="Construction worker male with solid fill">
            <a:extLst>
              <a:ext uri="{FF2B5EF4-FFF2-40B4-BE49-F238E27FC236}">
                <a16:creationId xmlns:a16="http://schemas.microsoft.com/office/drawing/2014/main" id="{E67578DD-4DCE-0C6C-59B1-1D59B55267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72853" y="1822061"/>
            <a:ext cx="3886200" cy="3886200"/>
          </a:xfrm>
          <a:prstGeom prst="rect">
            <a:avLst/>
          </a:prstGeom>
        </p:spPr>
      </p:pic>
      <p:sp>
        <p:nvSpPr>
          <p:cNvPr id="7" name="TextBox 6">
            <a:extLst>
              <a:ext uri="{FF2B5EF4-FFF2-40B4-BE49-F238E27FC236}">
                <a16:creationId xmlns:a16="http://schemas.microsoft.com/office/drawing/2014/main" id="{B5855FCB-513E-80AF-A71F-C6B8F8BD542F}"/>
              </a:ext>
            </a:extLst>
          </p:cNvPr>
          <p:cNvSpPr txBox="1"/>
          <p:nvPr/>
        </p:nvSpPr>
        <p:spPr>
          <a:xfrm>
            <a:off x="741830" y="6173399"/>
            <a:ext cx="7817223" cy="276999"/>
          </a:xfrm>
          <a:prstGeom prst="rect">
            <a:avLst/>
          </a:prstGeom>
          <a:noFill/>
        </p:spPr>
        <p:txBody>
          <a:bodyPr wrap="square">
            <a:spAutoFit/>
          </a:bodyPr>
          <a:lstStyle/>
          <a:p>
            <a:r>
              <a:rPr lang="en-US" sz="1200" dirty="0"/>
              <a:t>Reference: </a:t>
            </a:r>
            <a:r>
              <a:rPr lang="en-US" sz="1200" dirty="0">
                <a:hlinkClick r:id="rId5"/>
              </a:rPr>
              <a:t>www.osha.gov/safety-management/worker-participation</a:t>
            </a:r>
            <a:r>
              <a:rPr lang="en-US" sz="1200" dirty="0"/>
              <a:t>  </a:t>
            </a:r>
          </a:p>
        </p:txBody>
      </p:sp>
    </p:spTree>
    <p:extLst>
      <p:ext uri="{BB962C8B-B14F-4D97-AF65-F5344CB8AC3E}">
        <p14:creationId xmlns:p14="http://schemas.microsoft.com/office/powerpoint/2010/main" val="4039621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6876738-C621-21DD-C4E2-A4917AA7390A}"/>
              </a:ext>
            </a:extLst>
          </p:cNvPr>
          <p:cNvSpPr>
            <a:spLocks noGrp="1"/>
          </p:cNvSpPr>
          <p:nvPr>
            <p:ph type="title"/>
          </p:nvPr>
        </p:nvSpPr>
        <p:spPr>
          <a:xfrm>
            <a:off x="628650" y="365126"/>
            <a:ext cx="7886700" cy="1325563"/>
          </a:xfrm>
        </p:spPr>
        <p:txBody>
          <a:bodyPr anchor="ctr">
            <a:normAutofit/>
          </a:bodyPr>
          <a:lstStyle/>
          <a:p>
            <a:r>
              <a:rPr lang="en-US" dirty="0">
                <a:latin typeface="+mn-lt"/>
              </a:rPr>
              <a:t>General Safety Rules</a:t>
            </a:r>
          </a:p>
        </p:txBody>
      </p:sp>
      <p:graphicFrame>
        <p:nvGraphicFramePr>
          <p:cNvPr id="5" name="Content Placeholder 2">
            <a:extLst>
              <a:ext uri="{FF2B5EF4-FFF2-40B4-BE49-F238E27FC236}">
                <a16:creationId xmlns:a16="http://schemas.microsoft.com/office/drawing/2014/main" id="{247CCBB2-2049-43DD-2464-0C86096D288E}"/>
              </a:ext>
            </a:extLst>
          </p:cNvPr>
          <p:cNvGraphicFramePr>
            <a:graphicFrameLocks noGrp="1"/>
          </p:cNvGraphicFramePr>
          <p:nvPr>
            <p:ph idx="1"/>
            <p:extLst>
              <p:ext uri="{D42A27DB-BD31-4B8C-83A1-F6EECF244321}">
                <p14:modId xmlns:p14="http://schemas.microsoft.com/office/powerpoint/2010/main" val="373093140"/>
              </p:ext>
            </p:extLst>
          </p:nvPr>
        </p:nvGraphicFramePr>
        <p:xfrm>
          <a:off x="776051" y="1690689"/>
          <a:ext cx="733585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5742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AE0FDBD-DAF0-0124-E9F7-1B0C4A36031E}"/>
              </a:ext>
            </a:extLst>
          </p:cNvPr>
          <p:cNvSpPr>
            <a:spLocks noGrp="1"/>
          </p:cNvSpPr>
          <p:nvPr>
            <p:ph type="title"/>
          </p:nvPr>
        </p:nvSpPr>
        <p:spPr>
          <a:xfrm>
            <a:off x="628650" y="365126"/>
            <a:ext cx="7886700" cy="1325563"/>
          </a:xfrm>
        </p:spPr>
        <p:txBody>
          <a:bodyPr anchor="ctr">
            <a:normAutofit/>
          </a:bodyPr>
          <a:lstStyle/>
          <a:p>
            <a:r>
              <a:rPr lang="en-US" dirty="0">
                <a:latin typeface="+mn-lt"/>
              </a:rPr>
              <a:t>Use Common Sense</a:t>
            </a:r>
          </a:p>
        </p:txBody>
      </p:sp>
      <p:sp>
        <p:nvSpPr>
          <p:cNvPr id="5" name="Content Placeholder 2">
            <a:extLst>
              <a:ext uri="{FF2B5EF4-FFF2-40B4-BE49-F238E27FC236}">
                <a16:creationId xmlns:a16="http://schemas.microsoft.com/office/drawing/2014/main" id="{CF412851-A8CA-D235-287C-F37859581404}"/>
              </a:ext>
            </a:extLst>
          </p:cNvPr>
          <p:cNvSpPr>
            <a:spLocks noGrp="1"/>
          </p:cNvSpPr>
          <p:nvPr>
            <p:ph sz="half" idx="1"/>
          </p:nvPr>
        </p:nvSpPr>
        <p:spPr>
          <a:xfrm>
            <a:off x="628650" y="1825625"/>
            <a:ext cx="3886200" cy="4351338"/>
          </a:xfrm>
        </p:spPr>
        <p:txBody>
          <a:bodyPr>
            <a:normAutofit/>
          </a:bodyPr>
          <a:lstStyle/>
          <a:p>
            <a:pPr marL="0" indent="0">
              <a:buNone/>
            </a:pPr>
            <a:r>
              <a:rPr lang="en-US" dirty="0"/>
              <a:t>Follow the safety rules—use common sense and do not engage in horseplay.</a:t>
            </a:r>
          </a:p>
        </p:txBody>
      </p:sp>
      <p:pic>
        <p:nvPicPr>
          <p:cNvPr id="6" name="Picture 5" descr="A person in safety vest and white helmet sitting on a forklift&#10;&#10;Description automatically generated">
            <a:extLst>
              <a:ext uri="{FF2B5EF4-FFF2-40B4-BE49-F238E27FC236}">
                <a16:creationId xmlns:a16="http://schemas.microsoft.com/office/drawing/2014/main" id="{665D1957-AD76-1C51-A0A5-31CCEA495A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1828" y="1751074"/>
            <a:ext cx="3886200" cy="4119373"/>
          </a:xfrm>
          <a:prstGeom prst="rect">
            <a:avLst/>
          </a:prstGeom>
        </p:spPr>
      </p:pic>
    </p:spTree>
    <p:extLst>
      <p:ext uri="{BB962C8B-B14F-4D97-AF65-F5344CB8AC3E}">
        <p14:creationId xmlns:p14="http://schemas.microsoft.com/office/powerpoint/2010/main" val="1523382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44E340-4AB9-7274-E4A0-31B86525DA40}"/>
              </a:ext>
            </a:extLst>
          </p:cNvPr>
          <p:cNvSpPr>
            <a:spLocks noGrp="1"/>
          </p:cNvSpPr>
          <p:nvPr>
            <p:ph type="title"/>
          </p:nvPr>
        </p:nvSpPr>
        <p:spPr>
          <a:xfrm>
            <a:off x="629840" y="353086"/>
            <a:ext cx="8070539" cy="798968"/>
          </a:xfrm>
        </p:spPr>
        <p:txBody>
          <a:bodyPr anchor="b">
            <a:normAutofit/>
          </a:bodyPr>
          <a:lstStyle/>
          <a:p>
            <a:r>
              <a:rPr lang="en-US" sz="2700" dirty="0">
                <a:latin typeface="+mn-lt"/>
              </a:rPr>
              <a:t>Personal Protective Equipment and Clothing</a:t>
            </a:r>
          </a:p>
        </p:txBody>
      </p:sp>
      <p:sp>
        <p:nvSpPr>
          <p:cNvPr id="5" name="Content Placeholder 2">
            <a:extLst>
              <a:ext uri="{FF2B5EF4-FFF2-40B4-BE49-F238E27FC236}">
                <a16:creationId xmlns:a16="http://schemas.microsoft.com/office/drawing/2014/main" id="{96B8F303-CB97-78C1-86F6-71592D0EAECA}"/>
              </a:ext>
            </a:extLst>
          </p:cNvPr>
          <p:cNvSpPr txBox="1">
            <a:spLocks/>
          </p:cNvSpPr>
          <p:nvPr/>
        </p:nvSpPr>
        <p:spPr>
          <a:xfrm>
            <a:off x="756085" y="1852124"/>
            <a:ext cx="2949178" cy="41170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spcBef>
                <a:spcPct val="40000"/>
              </a:spcBef>
              <a:buFont typeface="Arial" panose="020B0604020202020204" pitchFamily="34" charset="0"/>
              <a:buChar char="•"/>
            </a:pPr>
            <a:r>
              <a:rPr lang="en-US" altLang="en-US" sz="2000"/>
              <a:t>Wear required personal protective equipment (PPE).</a:t>
            </a:r>
          </a:p>
          <a:p>
            <a:pPr marL="342900" lvl="1" indent="-342900">
              <a:spcBef>
                <a:spcPct val="40000"/>
              </a:spcBef>
              <a:buFont typeface="Arial" panose="020B0604020202020204" pitchFamily="34" charset="0"/>
              <a:buChar char="•"/>
            </a:pPr>
            <a:r>
              <a:rPr lang="en-US" altLang="en-US" sz="2000"/>
              <a:t>Ensure equipment and clothing fit correctly.</a:t>
            </a:r>
          </a:p>
          <a:p>
            <a:pPr marL="342900" lvl="1" indent="-342900">
              <a:spcBef>
                <a:spcPct val="40000"/>
              </a:spcBef>
              <a:buFont typeface="Arial" panose="020B0604020202020204" pitchFamily="34" charset="0"/>
              <a:buChar char="•"/>
            </a:pPr>
            <a:r>
              <a:rPr lang="en-US" altLang="en-US" sz="2000"/>
              <a:t>Inspect and maintain PPE properly.</a:t>
            </a:r>
          </a:p>
          <a:p>
            <a:pPr marL="342900" lvl="1" indent="-342900">
              <a:spcBef>
                <a:spcPct val="40000"/>
              </a:spcBef>
              <a:buFont typeface="Arial" panose="020B0604020202020204" pitchFamily="34" charset="0"/>
              <a:buChar char="•"/>
            </a:pPr>
            <a:r>
              <a:rPr lang="en-US" altLang="en-US" sz="2000"/>
              <a:t>Store PPE properly.</a:t>
            </a:r>
          </a:p>
          <a:p>
            <a:endParaRPr lang="en-US" dirty="0"/>
          </a:p>
        </p:txBody>
      </p:sp>
      <p:pic>
        <p:nvPicPr>
          <p:cNvPr id="6" name="Picture 5">
            <a:extLst>
              <a:ext uri="{FF2B5EF4-FFF2-40B4-BE49-F238E27FC236}">
                <a16:creationId xmlns:a16="http://schemas.microsoft.com/office/drawing/2014/main" id="{AEDA1839-F30E-D0D0-0692-46A578B3DD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5580" y="1869403"/>
            <a:ext cx="4302335" cy="3119193"/>
          </a:xfrm>
          <a:prstGeom prst="rect">
            <a:avLst/>
          </a:prstGeom>
          <a:noFill/>
        </p:spPr>
      </p:pic>
      <p:sp>
        <p:nvSpPr>
          <p:cNvPr id="7" name="TextBox 6">
            <a:extLst>
              <a:ext uri="{FF2B5EF4-FFF2-40B4-BE49-F238E27FC236}">
                <a16:creationId xmlns:a16="http://schemas.microsoft.com/office/drawing/2014/main" id="{C0316DFE-74CB-FB53-C345-B5ED88786451}"/>
              </a:ext>
            </a:extLst>
          </p:cNvPr>
          <p:cNvSpPr txBox="1"/>
          <p:nvPr/>
        </p:nvSpPr>
        <p:spPr>
          <a:xfrm>
            <a:off x="756085" y="6174461"/>
            <a:ext cx="7049235" cy="276999"/>
          </a:xfrm>
          <a:prstGeom prst="rect">
            <a:avLst/>
          </a:prstGeom>
          <a:noFill/>
        </p:spPr>
        <p:txBody>
          <a:bodyPr wrap="square">
            <a:spAutoFit/>
          </a:bodyPr>
          <a:lstStyle/>
          <a:p>
            <a:r>
              <a:rPr lang="en-US" sz="1200" dirty="0"/>
              <a:t>Reference: </a:t>
            </a:r>
            <a:r>
              <a:rPr lang="en-US" sz="1200" dirty="0">
                <a:hlinkClick r:id="rId4"/>
              </a:rPr>
              <a:t>www.osha.gov/personal-protective-equipment</a:t>
            </a:r>
            <a:r>
              <a:rPr lang="en-US" sz="1200" dirty="0"/>
              <a:t> </a:t>
            </a:r>
          </a:p>
        </p:txBody>
      </p:sp>
    </p:spTree>
    <p:extLst>
      <p:ext uri="{BB962C8B-B14F-4D97-AF65-F5344CB8AC3E}">
        <p14:creationId xmlns:p14="http://schemas.microsoft.com/office/powerpoint/2010/main" val="2615910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09B3AC6-B2C6-FEB2-F393-9541DE053F4D}"/>
              </a:ext>
            </a:extLst>
          </p:cNvPr>
          <p:cNvSpPr>
            <a:spLocks noGrp="1"/>
          </p:cNvSpPr>
          <p:nvPr>
            <p:ph type="title"/>
          </p:nvPr>
        </p:nvSpPr>
        <p:spPr>
          <a:xfrm>
            <a:off x="628650" y="365126"/>
            <a:ext cx="7886700" cy="1325563"/>
          </a:xfrm>
        </p:spPr>
        <p:txBody>
          <a:bodyPr anchor="ctr">
            <a:normAutofit/>
          </a:bodyPr>
          <a:lstStyle/>
          <a:p>
            <a:r>
              <a:rPr lang="en-US" dirty="0">
                <a:latin typeface="+mn-lt"/>
              </a:rPr>
              <a:t>Hand Tool Safety</a:t>
            </a:r>
          </a:p>
        </p:txBody>
      </p:sp>
      <p:sp>
        <p:nvSpPr>
          <p:cNvPr id="5" name="Content Placeholder 2">
            <a:extLst>
              <a:ext uri="{FF2B5EF4-FFF2-40B4-BE49-F238E27FC236}">
                <a16:creationId xmlns:a16="http://schemas.microsoft.com/office/drawing/2014/main" id="{9216AAA5-4491-EA2B-3231-28FEBDDE8136}"/>
              </a:ext>
            </a:extLst>
          </p:cNvPr>
          <p:cNvSpPr>
            <a:spLocks noGrp="1"/>
          </p:cNvSpPr>
          <p:nvPr>
            <p:ph sz="half" idx="1"/>
          </p:nvPr>
        </p:nvSpPr>
        <p:spPr>
          <a:xfrm>
            <a:off x="628650" y="1825625"/>
            <a:ext cx="3886200" cy="4351338"/>
          </a:xfrm>
        </p:spPr>
        <p:txBody>
          <a:bodyPr>
            <a:normAutofit/>
          </a:bodyPr>
          <a:lstStyle/>
          <a:p>
            <a:r>
              <a:rPr lang="en-US" altLang="en-US" dirty="0"/>
              <a:t>Return tools to their proper storage place after use.</a:t>
            </a:r>
          </a:p>
          <a:p>
            <a:r>
              <a:rPr lang="en-US" altLang="en-US" dirty="0"/>
              <a:t>Repair and clean defective tools to keep them in good working condition.</a:t>
            </a:r>
          </a:p>
          <a:p>
            <a:r>
              <a:rPr lang="en-US" altLang="en-US" dirty="0"/>
              <a:t>Use the correct tool for the job.</a:t>
            </a:r>
          </a:p>
          <a:p>
            <a:endParaRPr lang="en-US" dirty="0"/>
          </a:p>
        </p:txBody>
      </p:sp>
      <p:pic>
        <p:nvPicPr>
          <p:cNvPr id="6" name="Picture 5" descr="A tool bag with tools on it&#10;&#10;Description automatically generated">
            <a:extLst>
              <a:ext uri="{FF2B5EF4-FFF2-40B4-BE49-F238E27FC236}">
                <a16:creationId xmlns:a16="http://schemas.microsoft.com/office/drawing/2014/main" id="{B23BF0AC-B7EA-FA83-D26E-D012C35294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5430" y="1690689"/>
            <a:ext cx="3793195" cy="4048374"/>
          </a:xfrm>
          <a:prstGeom prst="rect">
            <a:avLst/>
          </a:prstGeom>
        </p:spPr>
      </p:pic>
      <p:sp>
        <p:nvSpPr>
          <p:cNvPr id="7" name="TextBox 6">
            <a:extLst>
              <a:ext uri="{FF2B5EF4-FFF2-40B4-BE49-F238E27FC236}">
                <a16:creationId xmlns:a16="http://schemas.microsoft.com/office/drawing/2014/main" id="{03E347BA-750A-1D88-9153-87ADD6E37464}"/>
              </a:ext>
            </a:extLst>
          </p:cNvPr>
          <p:cNvSpPr txBox="1"/>
          <p:nvPr/>
        </p:nvSpPr>
        <p:spPr>
          <a:xfrm>
            <a:off x="628650" y="6225877"/>
            <a:ext cx="7548282" cy="276999"/>
          </a:xfrm>
          <a:prstGeom prst="rect">
            <a:avLst/>
          </a:prstGeom>
          <a:noFill/>
        </p:spPr>
        <p:txBody>
          <a:bodyPr wrap="square">
            <a:spAutoFit/>
          </a:bodyPr>
          <a:lstStyle/>
          <a:p>
            <a:r>
              <a:rPr lang="en-US" sz="1200" dirty="0"/>
              <a:t>Reference: </a:t>
            </a:r>
            <a:r>
              <a:rPr lang="en-US" sz="1200" dirty="0">
                <a:hlinkClick r:id="rId4"/>
              </a:rPr>
              <a:t>www.osha.gov/sites/default/files/publications/osha3080.pdf</a:t>
            </a:r>
            <a:r>
              <a:rPr lang="en-US" sz="1200" dirty="0"/>
              <a:t> </a:t>
            </a:r>
          </a:p>
        </p:txBody>
      </p:sp>
    </p:spTree>
    <p:extLst>
      <p:ext uri="{BB962C8B-B14F-4D97-AF65-F5344CB8AC3E}">
        <p14:creationId xmlns:p14="http://schemas.microsoft.com/office/powerpoint/2010/main" val="3540520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0839E89-65E4-1FBC-C524-1AB916F41A1F}"/>
              </a:ext>
            </a:extLst>
          </p:cNvPr>
          <p:cNvSpPr>
            <a:spLocks noGrp="1"/>
          </p:cNvSpPr>
          <p:nvPr>
            <p:ph type="title"/>
          </p:nvPr>
        </p:nvSpPr>
        <p:spPr>
          <a:xfrm>
            <a:off x="628650" y="365126"/>
            <a:ext cx="7886700" cy="1325563"/>
          </a:xfrm>
        </p:spPr>
        <p:txBody>
          <a:bodyPr anchor="ctr">
            <a:normAutofit/>
          </a:bodyPr>
          <a:lstStyle/>
          <a:p>
            <a:r>
              <a:rPr lang="en-US" dirty="0">
                <a:latin typeface="+mn-lt"/>
              </a:rPr>
              <a:t>Power Tool Safety</a:t>
            </a:r>
          </a:p>
        </p:txBody>
      </p:sp>
      <p:sp>
        <p:nvSpPr>
          <p:cNvPr id="5" name="Content Placeholder 2">
            <a:extLst>
              <a:ext uri="{FF2B5EF4-FFF2-40B4-BE49-F238E27FC236}">
                <a16:creationId xmlns:a16="http://schemas.microsoft.com/office/drawing/2014/main" id="{DE92ADEC-3419-34A8-31F9-73E8CAB15C6F}"/>
              </a:ext>
            </a:extLst>
          </p:cNvPr>
          <p:cNvSpPr>
            <a:spLocks noGrp="1"/>
          </p:cNvSpPr>
          <p:nvPr>
            <p:ph sz="half" idx="1"/>
          </p:nvPr>
        </p:nvSpPr>
        <p:spPr>
          <a:xfrm>
            <a:off x="628650" y="1825625"/>
            <a:ext cx="3886200" cy="4351338"/>
          </a:xfrm>
        </p:spPr>
        <p:txBody>
          <a:bodyPr>
            <a:normAutofit/>
          </a:bodyPr>
          <a:lstStyle/>
          <a:p>
            <a:r>
              <a:rPr lang="en-US" altLang="en-US" dirty="0"/>
              <a:t>Tuck in your shirt and avoid wearing loose-fitting clothing or jewelry.</a:t>
            </a:r>
          </a:p>
          <a:p>
            <a:r>
              <a:rPr lang="en-US" altLang="en-US" dirty="0"/>
              <a:t>Inspect tools for cracks, damaged cords or plugs, and exposed wires.</a:t>
            </a:r>
          </a:p>
          <a:p>
            <a:r>
              <a:rPr lang="en-US" altLang="en-US" dirty="0"/>
              <a:t>Make sure all guards are in place and in good working condition.</a:t>
            </a:r>
          </a:p>
          <a:p>
            <a:endParaRPr lang="en-US" dirty="0"/>
          </a:p>
        </p:txBody>
      </p:sp>
      <p:pic>
        <p:nvPicPr>
          <p:cNvPr id="6" name="Picture 5" descr="A person using a jigsaw to cut wood&#10;&#10;Description automatically generated">
            <a:extLst>
              <a:ext uri="{FF2B5EF4-FFF2-40B4-BE49-F238E27FC236}">
                <a16:creationId xmlns:a16="http://schemas.microsoft.com/office/drawing/2014/main" id="{B57FF3F1-3772-590B-0F8C-6D3231B7A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1500" y="1925053"/>
            <a:ext cx="3873850" cy="2637993"/>
          </a:xfrm>
          <a:prstGeom prst="rect">
            <a:avLst/>
          </a:prstGeom>
        </p:spPr>
      </p:pic>
      <p:sp>
        <p:nvSpPr>
          <p:cNvPr id="7" name="TextBox 6">
            <a:extLst>
              <a:ext uri="{FF2B5EF4-FFF2-40B4-BE49-F238E27FC236}">
                <a16:creationId xmlns:a16="http://schemas.microsoft.com/office/drawing/2014/main" id="{97666EDA-7AAD-43B8-5F16-8ECEE9C7AE95}"/>
              </a:ext>
            </a:extLst>
          </p:cNvPr>
          <p:cNvSpPr txBox="1"/>
          <p:nvPr/>
        </p:nvSpPr>
        <p:spPr>
          <a:xfrm>
            <a:off x="628650" y="6225877"/>
            <a:ext cx="7548282" cy="276999"/>
          </a:xfrm>
          <a:prstGeom prst="rect">
            <a:avLst/>
          </a:prstGeom>
          <a:noFill/>
        </p:spPr>
        <p:txBody>
          <a:bodyPr wrap="square">
            <a:spAutoFit/>
          </a:bodyPr>
          <a:lstStyle/>
          <a:p>
            <a:r>
              <a:rPr lang="en-US" sz="1200" dirty="0"/>
              <a:t>Reference: </a:t>
            </a:r>
            <a:r>
              <a:rPr lang="en-US" sz="1200" dirty="0">
                <a:hlinkClick r:id="rId4"/>
              </a:rPr>
              <a:t>www.osha.gov/sites/default/files/publications/osha3080.pdf</a:t>
            </a:r>
            <a:r>
              <a:rPr lang="en-US" sz="1200" dirty="0"/>
              <a:t> </a:t>
            </a:r>
          </a:p>
        </p:txBody>
      </p:sp>
    </p:spTree>
    <p:extLst>
      <p:ext uri="{BB962C8B-B14F-4D97-AF65-F5344CB8AC3E}">
        <p14:creationId xmlns:p14="http://schemas.microsoft.com/office/powerpoint/2010/main" val="1993933631"/>
      </p:ext>
    </p:extLst>
  </p:cSld>
  <p:clrMapOvr>
    <a:masterClrMapping/>
  </p:clrMapOvr>
</p:sld>
</file>

<file path=ppt/theme/theme1.xml><?xml version="1.0" encoding="utf-8"?>
<a:theme xmlns:a="http://schemas.openxmlformats.org/drawingml/2006/main" name="Office Theme">
  <a:themeElements>
    <a:clrScheme name="Summit color theme">
      <a:dk1>
        <a:srgbClr val="000000"/>
      </a:dk1>
      <a:lt1>
        <a:srgbClr val="FFFFFF"/>
      </a:lt1>
      <a:dk2>
        <a:srgbClr val="004677"/>
      </a:dk2>
      <a:lt2>
        <a:srgbClr val="7B868E"/>
      </a:lt2>
      <a:accent1>
        <a:srgbClr val="004677"/>
      </a:accent1>
      <a:accent2>
        <a:srgbClr val="BA5B13"/>
      </a:accent2>
      <a:accent3>
        <a:srgbClr val="94210E"/>
      </a:accent3>
      <a:accent4>
        <a:srgbClr val="FFC000"/>
      </a:accent4>
      <a:accent5>
        <a:srgbClr val="068394"/>
      </a:accent5>
      <a:accent6>
        <a:srgbClr val="365400"/>
      </a:accent6>
      <a:hlink>
        <a:srgbClr val="002F86"/>
      </a:hlink>
      <a:folHlink>
        <a:srgbClr val="7B86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3-322 Summit PowerPoint Temlplate (White)-revised" id="{86DED906-84F1-49F7-8AF3-35BCB57BCAD9}" vid="{8CE80571-4626-42D2-86D5-46A85B24D005}"/>
    </a:ext>
  </a:extLst>
</a:theme>
</file>

<file path=ppt/theme/theme2.xml><?xml version="1.0" encoding="utf-8"?>
<a:theme xmlns:a="http://schemas.openxmlformats.org/drawingml/2006/main" name="1_Office Theme">
  <a:themeElements>
    <a:clrScheme name="Summit color theme">
      <a:dk1>
        <a:srgbClr val="000000"/>
      </a:dk1>
      <a:lt1>
        <a:srgbClr val="FFFFFF"/>
      </a:lt1>
      <a:dk2>
        <a:srgbClr val="004677"/>
      </a:dk2>
      <a:lt2>
        <a:srgbClr val="7B868E"/>
      </a:lt2>
      <a:accent1>
        <a:srgbClr val="004677"/>
      </a:accent1>
      <a:accent2>
        <a:srgbClr val="BA5B13"/>
      </a:accent2>
      <a:accent3>
        <a:srgbClr val="94210E"/>
      </a:accent3>
      <a:accent4>
        <a:srgbClr val="FFC000"/>
      </a:accent4>
      <a:accent5>
        <a:srgbClr val="068394"/>
      </a:accent5>
      <a:accent6>
        <a:srgbClr val="365400"/>
      </a:accent6>
      <a:hlink>
        <a:srgbClr val="002F86"/>
      </a:hlink>
      <a:folHlink>
        <a:srgbClr val="7B86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3-322 Summit PowerPoint Temlplate (White)-revised" id="{86DED906-84F1-49F7-8AF3-35BCB57BCAD9}" vid="{134F226B-BAAD-4C4C-9C32-59AB7343BF2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C2DA2DEA7E3B478D178635A5E4EA73" ma:contentTypeVersion="4" ma:contentTypeDescription="Create a new document." ma:contentTypeScope="" ma:versionID="4091bb80ae801c8b0acc1e5123f5648d">
  <xsd:schema xmlns:xsd="http://www.w3.org/2001/XMLSchema" xmlns:xs="http://www.w3.org/2001/XMLSchema" xmlns:p="http://schemas.microsoft.com/office/2006/metadata/properties" xmlns:ns2="b70cd21e-d0f6-4e2a-8ed4-20ee9df4cb98" targetNamespace="http://schemas.microsoft.com/office/2006/metadata/properties" ma:root="true" ma:fieldsID="f14c669a6d6b31a86d9af9b7eb197b85" ns2:_="">
    <xsd:import namespace="b70cd21e-d0f6-4e2a-8ed4-20ee9df4cb9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0cd21e-d0f6-4e2a-8ed4-20ee9df4cb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CA525C-B6C4-4492-B125-13AF8A390CEB}">
  <ds:schemaRefs>
    <ds:schemaRef ds:uri="http://www.w3.org/XML/1998/namespace"/>
    <ds:schemaRef ds:uri="http://schemas.openxmlformats.org/package/2006/metadata/core-properties"/>
    <ds:schemaRef ds:uri="http://purl.org/dc/terms/"/>
    <ds:schemaRef ds:uri="http://schemas.microsoft.com/office/infopath/2007/PartnerControls"/>
    <ds:schemaRef ds:uri="857324d9-0fb3-480c-8329-9d7f6b8e3d1f"/>
    <ds:schemaRef ds:uri="http://schemas.microsoft.com/office/2006/documentManagement/types"/>
    <ds:schemaRef ds:uri="http://schemas.microsoft.com/office/2006/metadata/properties"/>
    <ds:schemaRef ds:uri="http://purl.org/dc/elements/1.1/"/>
    <ds:schemaRef ds:uri="439c9cfd-a566-4208-b206-407442fa9c59"/>
    <ds:schemaRef ds:uri="http://purl.org/dc/dcmitype/"/>
  </ds:schemaRefs>
</ds:datastoreItem>
</file>

<file path=customXml/itemProps2.xml><?xml version="1.0" encoding="utf-8"?>
<ds:datastoreItem xmlns:ds="http://schemas.openxmlformats.org/officeDocument/2006/customXml" ds:itemID="{96E3DA39-C42A-45EC-97C3-CE6154F8FF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0cd21e-d0f6-4e2a-8ed4-20ee9df4cb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9A8140-81BD-44CB-A361-23B4C0075D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Summit PowerPoint Template (White)</Template>
  <TotalTime>279</TotalTime>
  <Words>2278</Words>
  <Application>Microsoft Office PowerPoint</Application>
  <PresentationFormat>On-screen Show (4:3)</PresentationFormat>
  <Paragraphs>199</Paragraphs>
  <Slides>33</Slides>
  <Notes>31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Aptos</vt:lpstr>
      <vt:lpstr>Arial</vt:lpstr>
      <vt:lpstr>Calibri</vt:lpstr>
      <vt:lpstr>Courier New</vt:lpstr>
      <vt:lpstr>Times New Roman</vt:lpstr>
      <vt:lpstr>Wingdings</vt:lpstr>
      <vt:lpstr>Office Theme</vt:lpstr>
      <vt:lpstr>1_Office Theme</vt:lpstr>
      <vt:lpstr>New Employee  Safety Orientation</vt:lpstr>
      <vt:lpstr>Construction Injury Statistics</vt:lpstr>
      <vt:lpstr>Safety Starts with a Strong Foundation</vt:lpstr>
      <vt:lpstr>Your Role in Safety</vt:lpstr>
      <vt:lpstr>General Safety Rules</vt:lpstr>
      <vt:lpstr>Use Common Sense</vt:lpstr>
      <vt:lpstr>Personal Protective Equipment and Clothing</vt:lpstr>
      <vt:lpstr>Hand Tool Safety</vt:lpstr>
      <vt:lpstr>Power Tool Safety</vt:lpstr>
      <vt:lpstr>PowerPoint Presentation</vt:lpstr>
      <vt:lpstr>Lifting and Carrying Safely</vt:lpstr>
      <vt:lpstr>PowerPoint Presentation</vt:lpstr>
      <vt:lpstr>Fall Prevention</vt:lpstr>
      <vt:lpstr>PowerPoint Presentation</vt:lpstr>
      <vt:lpstr>Scaffolding Safety</vt:lpstr>
      <vt:lpstr>PowerPoint Presentation</vt:lpstr>
      <vt:lpstr>Ladder Safety</vt:lpstr>
      <vt:lpstr>PowerPoint Presentation</vt:lpstr>
      <vt:lpstr>Housekeeping Rules</vt:lpstr>
      <vt:lpstr>Fire Safety</vt:lpstr>
      <vt:lpstr>PowerPoint Presentation</vt:lpstr>
      <vt:lpstr>Hazard Communication</vt:lpstr>
      <vt:lpstr>PowerPoint Presentation</vt:lpstr>
      <vt:lpstr>Electrical Safety</vt:lpstr>
      <vt:lpstr>PowerPoint Presentation</vt:lpstr>
      <vt:lpstr>Safety Device Restrictions</vt:lpstr>
      <vt:lpstr>Preventing Slips, Trips, and Falls</vt:lpstr>
      <vt:lpstr>PowerPoint Presentation</vt:lpstr>
      <vt:lpstr>Excavation Safety</vt:lpstr>
      <vt:lpstr>PowerPoint Presentation</vt:lpstr>
      <vt:lpstr>Pamphlet Review</vt:lpstr>
      <vt:lpstr>Your Safety Orientation Is Complete</vt:lpstr>
      <vt:lpstr>PowerPoint Presentation</vt:lpstr>
    </vt:vector>
  </TitlesOfParts>
  <Company>Great American Insurance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Townsend, Sharla</dc:creator>
  <cp:lastModifiedBy>Townsend, Sharla</cp:lastModifiedBy>
  <cp:revision>28</cp:revision>
  <dcterms:created xsi:type="dcterms:W3CDTF">2025-12-05T16:35:12Z</dcterms:created>
  <dcterms:modified xsi:type="dcterms:W3CDTF">2026-03-18T13:37:17Z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0x010100AEC2DA2DEA7E3B478D178635A5E4EA73</vt:lpwstr>
  </property>
  <property fmtid="{D5CDD505-2E9C-101B-9397-08002B2CF9AE}" pid="3" name="_dlc_DocIdItemGuid">
    <vt:lpwstr>455584f1-b4be-4007-aa20-fdcd94eded08</vt:lpwstr>
  </property>
  <property fmtid="{D5CDD505-2E9C-101B-9397-08002B2CF9AE}" pid="4" name="MediaServiceImageTags">
    <vt:lpwstr/>
  </property>
</Properties>
</file>