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72" r:id="rId6"/>
    <p:sldId id="280" r:id="rId7"/>
    <p:sldId id="285" r:id="rId8"/>
    <p:sldId id="284" r:id="rId9"/>
    <p:sldId id="288" r:id="rId10"/>
    <p:sldId id="281" r:id="rId11"/>
    <p:sldId id="274" r:id="rId12"/>
    <p:sldId id="275" r:id="rId13"/>
    <p:sldId id="277" r:id="rId14"/>
    <p:sldId id="286" r:id="rId15"/>
    <p:sldId id="278" r:id="rId16"/>
    <p:sldId id="279"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wnsend, Sharla" initials="TS" lastIdx="1" clrIdx="0">
    <p:extLst>
      <p:ext uri="{19B8F6BF-5375-455C-9EA6-DF929625EA0E}">
        <p15:presenceInfo xmlns:p15="http://schemas.microsoft.com/office/powerpoint/2012/main" userId="S::Sharla.Townsend@summitholdings.com::1386b63b-a809-4078-bc36-120effe96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82"/>
  </p:normalViewPr>
  <p:slideViewPr>
    <p:cSldViewPr snapToGrid="0" snapToObjects="1">
      <p:cViewPr>
        <p:scale>
          <a:sx n="68" d="100"/>
          <a:sy n="68" d="100"/>
        </p:scale>
        <p:origin x="12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59" y="2086495"/>
            <a:ext cx="4551218" cy="1240588"/>
          </a:xfrm>
        </p:spPr>
        <p:txBody>
          <a:bodyPr anchor="b">
            <a:normAutofit/>
          </a:bodyPr>
          <a:lstStyle>
            <a:lvl1pPr algn="l">
              <a:defRPr sz="3200" b="1">
                <a:solidFill>
                  <a:schemeClr val="tx2"/>
                </a:solidFill>
                <a:latin typeface="Times New Roman" charset="0"/>
                <a:ea typeface="Times New Roman" charset="0"/>
                <a:cs typeface="Times New Roman" charset="0"/>
              </a:defRPr>
            </a:lvl1pPr>
          </a:lstStyle>
          <a:p>
            <a:r>
              <a:rPr lang="en-US" dirty="0"/>
              <a:t>Presentation title</a:t>
            </a:r>
          </a:p>
        </p:txBody>
      </p:sp>
      <p:sp>
        <p:nvSpPr>
          <p:cNvPr id="3" name="Subtitle 2"/>
          <p:cNvSpPr>
            <a:spLocks noGrp="1"/>
          </p:cNvSpPr>
          <p:nvPr>
            <p:ph type="subTitle" idx="1" hasCustomPrompt="1"/>
          </p:nvPr>
        </p:nvSpPr>
        <p:spPr>
          <a:xfrm>
            <a:off x="4480559" y="3419158"/>
            <a:ext cx="4551218" cy="886835"/>
          </a:xfrm>
        </p:spPr>
        <p:txBody>
          <a:bodyPr/>
          <a:lstStyle>
            <a:lvl1pPr marL="0" indent="0" algn="l">
              <a:buNone/>
              <a:defRPr sz="2400" b="1">
                <a:solidFill>
                  <a:schemeClr val="bg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Department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02" y="2040189"/>
            <a:ext cx="4190734" cy="2005266"/>
          </a:xfrm>
          <a:prstGeom prst="rect">
            <a:avLst/>
          </a:prstGeom>
        </p:spPr>
      </p:pic>
      <p:sp>
        <p:nvSpPr>
          <p:cNvPr id="9" name="Rectangle 8"/>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308049" y="2158738"/>
            <a:ext cx="0" cy="2007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7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14426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92840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94730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697077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25470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631861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18044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20407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12376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552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919863" y="6522147"/>
            <a:ext cx="2057400" cy="365125"/>
          </a:xfrm>
          <a:prstGeom prst="rect">
            <a:avLst/>
          </a:prstGeom>
        </p:spPr>
        <p:txBody>
          <a:bodyPr vert="horz" lIns="91440" tIns="45720" rIns="91440" bIns="45720" rtlCol="0" anchor="ctr"/>
          <a:lstStyle>
            <a:lvl1pPr algn="r">
              <a:defRPr sz="1200">
                <a:solidFill>
                  <a:schemeClr val="bg1"/>
                </a:solidFill>
              </a:defRPr>
            </a:lvl1pPr>
          </a:lstStyle>
          <a:p>
            <a:fld id="{7FF3A7C6-5C97-3941-9825-D4D101D87AF9}" type="slidenum">
              <a:rPr lang="en-US" smtClean="0"/>
              <a:pPr/>
              <a:t>‹#›</a:t>
            </a:fld>
            <a:endParaRPr lang="en-US" dirty="0"/>
          </a:p>
        </p:txBody>
      </p:sp>
      <p:sp>
        <p:nvSpPr>
          <p:cNvPr id="8" name="Rectangle 7"/>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160256" y="6598762"/>
            <a:ext cx="3176833"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charset="0"/>
                <a:ea typeface="Arial" charset="0"/>
                <a:cs typeface="Arial" charset="0"/>
              </a:rPr>
              <a:t>Summit, the </a:t>
            </a:r>
            <a:r>
              <a:rPr lang="en-US" sz="800" i="1" dirty="0">
                <a:solidFill>
                  <a:schemeClr val="bg1"/>
                </a:solidFill>
                <a:latin typeface="Arial" charset="0"/>
                <a:ea typeface="Arial" charset="0"/>
                <a:cs typeface="Arial" charset="0"/>
              </a:rPr>
              <a:t>people</a:t>
            </a:r>
            <a:r>
              <a:rPr lang="en-US" sz="800" dirty="0">
                <a:solidFill>
                  <a:schemeClr val="bg1"/>
                </a:solidFill>
                <a:latin typeface="Arial" charset="0"/>
                <a:ea typeface="Arial" charset="0"/>
                <a:cs typeface="Arial" charset="0"/>
              </a:rPr>
              <a:t> who </a:t>
            </a:r>
            <a:r>
              <a:rPr lang="en-US" sz="800" i="1"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workers’ comp </a:t>
            </a:r>
            <a:r>
              <a:rPr lang="en-US" sz="800" baseline="30000" dirty="0">
                <a:solidFill>
                  <a:schemeClr val="bg1"/>
                </a:solidFill>
                <a:latin typeface="Arial" charset="0"/>
                <a:ea typeface="Arial" charset="0"/>
                <a:cs typeface="Arial" charset="0"/>
              </a:rPr>
              <a:t>®</a:t>
            </a:r>
          </a:p>
          <a:p>
            <a:endParaRPr lang="en-US" sz="800" dirty="0">
              <a:latin typeface="Arial" charset="0"/>
              <a:ea typeface="Arial" charset="0"/>
              <a:cs typeface="Arial" charset="0"/>
            </a:endParaRPr>
          </a:p>
        </p:txBody>
      </p:sp>
    </p:spTree>
    <p:extLst>
      <p:ext uri="{BB962C8B-B14F-4D97-AF65-F5344CB8AC3E}">
        <p14:creationId xmlns:p14="http://schemas.microsoft.com/office/powerpoint/2010/main" val="400069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1" kern="1200">
          <a:solidFill>
            <a:schemeClr val="tx2"/>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ummitholdings.com/site/tp/BACK2WORK__1"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79A3B0-C519-4926-A0AC-CCE7D5BACEF1}"/>
              </a:ext>
            </a:extLst>
          </p:cNvPr>
          <p:cNvSpPr>
            <a:spLocks noGrp="1"/>
          </p:cNvSpPr>
          <p:nvPr>
            <p:ph sz="half" idx="1"/>
          </p:nvPr>
        </p:nvSpPr>
        <p:spPr>
          <a:xfrm>
            <a:off x="628650" y="1694993"/>
            <a:ext cx="3886200" cy="4351338"/>
          </a:xfrm>
        </p:spPr>
        <p:txBody>
          <a:bodyPr/>
          <a:lstStyle/>
          <a:p>
            <a:pPr marL="0" indent="0">
              <a:buNone/>
            </a:pPr>
            <a:endParaRPr lang="en-US" dirty="0"/>
          </a:p>
          <a:p>
            <a:pPr marL="0" indent="0">
              <a:buNone/>
            </a:pPr>
            <a:endParaRPr lang="en-US" dirty="0"/>
          </a:p>
          <a:p>
            <a:pPr marL="0" indent="0">
              <a:buNone/>
            </a:pPr>
            <a:r>
              <a:rPr lang="en-US" dirty="0">
                <a:solidFill>
                  <a:srgbClr val="FF0000"/>
                </a:solidFill>
              </a:rPr>
              <a:t>POLICYHOLDERS:</a:t>
            </a:r>
          </a:p>
          <a:p>
            <a:pPr marL="0" indent="0">
              <a:buNone/>
            </a:pPr>
            <a:r>
              <a:rPr lang="en-US" dirty="0">
                <a:solidFill>
                  <a:srgbClr val="FF0000"/>
                </a:solidFill>
              </a:rPr>
              <a:t>PLACE YOUR COMPANY’S LOGO HERE</a:t>
            </a:r>
          </a:p>
        </p:txBody>
      </p:sp>
      <p:sp>
        <p:nvSpPr>
          <p:cNvPr id="9" name="Title 1">
            <a:extLst>
              <a:ext uri="{FF2B5EF4-FFF2-40B4-BE49-F238E27FC236}">
                <a16:creationId xmlns:a16="http://schemas.microsoft.com/office/drawing/2014/main" id="{75125191-837A-4A31-9830-55DD8E916344}"/>
              </a:ext>
            </a:extLst>
          </p:cNvPr>
          <p:cNvSpPr txBox="1">
            <a:spLocks/>
          </p:cNvSpPr>
          <p:nvPr/>
        </p:nvSpPr>
        <p:spPr>
          <a:xfrm>
            <a:off x="4362992" y="2380417"/>
            <a:ext cx="4551218" cy="1240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2"/>
                </a:solidFill>
                <a:latin typeface="Times New Roman" charset="0"/>
                <a:ea typeface="Times New Roman" charset="0"/>
                <a:cs typeface="Times New Roman" charset="0"/>
              </a:defRPr>
            </a:lvl1pPr>
          </a:lstStyle>
          <a:p>
            <a:r>
              <a:rPr lang="en-US" sz="2900" dirty="0"/>
              <a:t>Our Workers’ Comp Return-to-Work Program: Information for Employees</a:t>
            </a:r>
          </a:p>
        </p:txBody>
      </p:sp>
      <p:cxnSp>
        <p:nvCxnSpPr>
          <p:cNvPr id="11" name="Straight Connector 10">
            <a:extLst>
              <a:ext uri="{FF2B5EF4-FFF2-40B4-BE49-F238E27FC236}">
                <a16:creationId xmlns:a16="http://schemas.microsoft.com/office/drawing/2014/main" id="{0265D186-36F7-44A6-BD6A-6AC580170D3F}"/>
              </a:ext>
            </a:extLst>
          </p:cNvPr>
          <p:cNvCxnSpPr>
            <a:cxnSpLocks/>
          </p:cNvCxnSpPr>
          <p:nvPr/>
        </p:nvCxnSpPr>
        <p:spPr>
          <a:xfrm>
            <a:off x="4147614" y="1998910"/>
            <a:ext cx="0" cy="22753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96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3A1E-2EDC-4112-93E0-E4CD73246F64}"/>
              </a:ext>
            </a:extLst>
          </p:cNvPr>
          <p:cNvSpPr>
            <a:spLocks noGrp="1"/>
          </p:cNvSpPr>
          <p:nvPr>
            <p:ph type="title"/>
          </p:nvPr>
        </p:nvSpPr>
        <p:spPr/>
        <p:txBody>
          <a:bodyPr/>
          <a:lstStyle/>
          <a:p>
            <a:r>
              <a:rPr lang="en-US" dirty="0"/>
              <a:t>Medical work restrictions</a:t>
            </a:r>
          </a:p>
        </p:txBody>
      </p:sp>
      <p:sp>
        <p:nvSpPr>
          <p:cNvPr id="3" name="Content Placeholder 2">
            <a:extLst>
              <a:ext uri="{FF2B5EF4-FFF2-40B4-BE49-F238E27FC236}">
                <a16:creationId xmlns:a16="http://schemas.microsoft.com/office/drawing/2014/main" id="{415DB726-7D85-4441-9727-92CE9204DA3D}"/>
              </a:ext>
            </a:extLst>
          </p:cNvPr>
          <p:cNvSpPr>
            <a:spLocks noGrp="1"/>
          </p:cNvSpPr>
          <p:nvPr>
            <p:ph idx="1"/>
          </p:nvPr>
        </p:nvSpPr>
        <p:spPr>
          <a:xfrm>
            <a:off x="628650" y="1675675"/>
            <a:ext cx="7886700" cy="4351338"/>
          </a:xfrm>
        </p:spPr>
        <p:txBody>
          <a:bodyPr/>
          <a:lstStyle/>
          <a:p>
            <a:pPr marL="0" marR="0" indent="0">
              <a:spcBef>
                <a:spcPts val="0"/>
              </a:spcBef>
              <a:spcAft>
                <a:spcPts val="0"/>
              </a:spcAft>
              <a:buNone/>
            </a:pPr>
            <a:r>
              <a:rPr lang="en-US" dirty="0">
                <a:effectLst/>
                <a:latin typeface="+mn-lt"/>
                <a:ea typeface="Calibri" panose="020F0502020204030204" pitchFamily="34" charset="0"/>
                <a:cs typeface="Times New Roman" panose="02020603050405020304" pitchFamily="18" charset="0"/>
              </a:rPr>
              <a:t>Your doctor will create a treatment plan based on your condition and how you’re feeling, which may include limitations on your activities or how long you’re able to do certain things. We can apply these restrictions to your job, with a focus on what you’re able to do safely.</a:t>
            </a:r>
          </a:p>
          <a:p>
            <a:pPr marL="0" marR="0" indent="0">
              <a:spcBef>
                <a:spcPts val="0"/>
              </a:spcBef>
              <a:spcAft>
                <a:spcPts val="0"/>
              </a:spcAft>
              <a:buNone/>
            </a:pPr>
            <a:endParaRPr lang="en-US" dirty="0">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mn-lt"/>
                <a:ea typeface="Calibri" panose="020F0502020204030204" pitchFamily="34" charset="0"/>
                <a:cs typeface="Times New Roman" panose="02020603050405020304" pitchFamily="18" charset="0"/>
              </a:rPr>
              <a:t>Remember, the restrictions apply everywhere—not just at work. They may be inconvenient, but keep in mind they’re temporary, and you will gradually be able to do more as your doctor allows.</a:t>
            </a:r>
          </a:p>
          <a:p>
            <a:pPr marL="0" marR="0" indent="0">
              <a:spcBef>
                <a:spcPts val="0"/>
              </a:spcBef>
              <a:spcAft>
                <a:spcPts val="0"/>
              </a:spcAft>
              <a:buNone/>
            </a:pPr>
            <a:endParaRPr lang="en-US" dirty="0">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mn-lt"/>
                <a:ea typeface="Calibri" panose="020F0502020204030204" pitchFamily="34" charset="0"/>
                <a:cs typeface="Times New Roman" panose="02020603050405020304" pitchFamily="18" charset="0"/>
              </a:rPr>
              <a:t>If you experience pain when working, call your doctor—you’ll want to avoid reinjuring yourself.</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9107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D01D-3982-4C06-93DE-4599AC72088A}"/>
              </a:ext>
            </a:extLst>
          </p:cNvPr>
          <p:cNvSpPr>
            <a:spLocks noGrp="1"/>
          </p:cNvSpPr>
          <p:nvPr>
            <p:ph type="title"/>
          </p:nvPr>
        </p:nvSpPr>
        <p:spPr>
          <a:xfrm>
            <a:off x="628650" y="212726"/>
            <a:ext cx="7886700" cy="1325563"/>
          </a:xfrm>
        </p:spPr>
        <p:txBody>
          <a:bodyPr/>
          <a:lstStyle/>
          <a:p>
            <a:r>
              <a:rPr lang="en-US" dirty="0"/>
              <a:t>Transitional duty</a:t>
            </a:r>
          </a:p>
        </p:txBody>
      </p:sp>
      <p:sp>
        <p:nvSpPr>
          <p:cNvPr id="3" name="Content Placeholder 2">
            <a:extLst>
              <a:ext uri="{FF2B5EF4-FFF2-40B4-BE49-F238E27FC236}">
                <a16:creationId xmlns:a16="http://schemas.microsoft.com/office/drawing/2014/main" id="{FED56864-5BFD-4A74-AB3A-C61BB89346F3}"/>
              </a:ext>
            </a:extLst>
          </p:cNvPr>
          <p:cNvSpPr>
            <a:spLocks noGrp="1"/>
          </p:cNvSpPr>
          <p:nvPr>
            <p:ph sz="half" idx="1"/>
          </p:nvPr>
        </p:nvSpPr>
        <p:spPr>
          <a:xfrm>
            <a:off x="611319" y="2271324"/>
            <a:ext cx="3886200" cy="4793673"/>
          </a:xfrm>
        </p:spPr>
        <p:txBody>
          <a:bodyPr>
            <a:normAutofit/>
          </a:bodyPr>
          <a:lstStyle/>
          <a:p>
            <a:pPr marL="0" indent="0">
              <a:buNone/>
            </a:pPr>
            <a:endParaRPr lang="en-US" dirty="0"/>
          </a:p>
          <a:p>
            <a:pPr marL="0" indent="0">
              <a:buNone/>
            </a:pPr>
            <a:r>
              <a:rPr lang="en-US" b="1" dirty="0"/>
              <a:t>Modified work </a:t>
            </a:r>
            <a:r>
              <a:rPr lang="en-US" dirty="0"/>
              <a:t>is simply a different way of doing your original job. Modifications are made to your regular duties to fit your current abilities.</a:t>
            </a:r>
          </a:p>
          <a:p>
            <a:pPr marL="0" indent="0">
              <a:buNone/>
            </a:pPr>
            <a:endParaRPr lang="en-US" dirty="0"/>
          </a:p>
          <a:p>
            <a:pPr marL="0" indent="0">
              <a:buNone/>
            </a:pPr>
            <a:r>
              <a:rPr lang="en-US" b="1" dirty="0"/>
              <a:t>Alternate work </a:t>
            </a:r>
            <a:r>
              <a:rPr lang="en-US" dirty="0"/>
              <a:t>may be a completely new type of job, an assignment elsewhere in the company or even another organization that is associated with your company.</a:t>
            </a:r>
          </a:p>
        </p:txBody>
      </p:sp>
      <p:sp>
        <p:nvSpPr>
          <p:cNvPr id="7" name="Content Placeholder 2">
            <a:extLst>
              <a:ext uri="{FF2B5EF4-FFF2-40B4-BE49-F238E27FC236}">
                <a16:creationId xmlns:a16="http://schemas.microsoft.com/office/drawing/2014/main" id="{114E8FD1-DB4A-4C2F-A934-C8C4D11435C6}"/>
              </a:ext>
            </a:extLst>
          </p:cNvPr>
          <p:cNvSpPr txBox="1">
            <a:spLocks/>
          </p:cNvSpPr>
          <p:nvPr/>
        </p:nvSpPr>
        <p:spPr>
          <a:xfrm>
            <a:off x="610466" y="1424351"/>
            <a:ext cx="7904884" cy="1042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Transitional duty is temporary work that you may be offered before you have fully recovered. The idea is to work while you heal, in a role that complies with your medical work restrictions.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8" name="Content Placeholder 2">
            <a:extLst>
              <a:ext uri="{FF2B5EF4-FFF2-40B4-BE49-F238E27FC236}">
                <a16:creationId xmlns:a16="http://schemas.microsoft.com/office/drawing/2014/main" id="{30261939-C692-4BB5-9513-7B42133CE612}"/>
              </a:ext>
            </a:extLst>
          </p:cNvPr>
          <p:cNvSpPr txBox="1">
            <a:spLocks/>
          </p:cNvSpPr>
          <p:nvPr/>
        </p:nvSpPr>
        <p:spPr>
          <a:xfrm>
            <a:off x="4694965" y="2243612"/>
            <a:ext cx="3886200" cy="4793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b="1" dirty="0"/>
              <a:t>Examples</a:t>
            </a:r>
          </a:p>
          <a:p>
            <a:pPr marL="0" indent="0">
              <a:buFont typeface="Arial" panose="020B0604020202020204" pitchFamily="34" charset="0"/>
              <a:buNone/>
            </a:pPr>
            <a:r>
              <a:rPr lang="en-US" dirty="0">
                <a:solidFill>
                  <a:srgbClr val="FF0000"/>
                </a:solidFill>
              </a:rPr>
              <a:t>POLICYHOLDERS:</a:t>
            </a:r>
          </a:p>
          <a:p>
            <a:pPr marL="0" indent="0">
              <a:buFont typeface="Arial" panose="020B0604020202020204" pitchFamily="34" charset="0"/>
              <a:buNone/>
            </a:pPr>
            <a:r>
              <a:rPr lang="en-US" dirty="0">
                <a:solidFill>
                  <a:srgbClr val="FF0000"/>
                </a:solidFill>
              </a:rPr>
              <a:t>INSERT EXAMPLES OF YOUR TRANSITIONAL DUTY PLANS. GO </a:t>
            </a:r>
            <a:r>
              <a:rPr lang="en-US" dirty="0">
                <a:solidFill>
                  <a:srgbClr val="FF0000"/>
                </a:solidFill>
                <a:hlinkClick r:id="rId2"/>
              </a:rPr>
              <a:t>HERE</a:t>
            </a:r>
            <a:r>
              <a:rPr lang="en-US" dirty="0">
                <a:solidFill>
                  <a:srgbClr val="FF0000"/>
                </a:solidFill>
              </a:rPr>
              <a:t> FOR EXAMPLES OF TRANSITIONAL DUTY BY INDUSTRY.</a:t>
            </a:r>
          </a:p>
        </p:txBody>
      </p:sp>
    </p:spTree>
    <p:extLst>
      <p:ext uri="{BB962C8B-B14F-4D97-AF65-F5344CB8AC3E}">
        <p14:creationId xmlns:p14="http://schemas.microsoft.com/office/powerpoint/2010/main" val="1190057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E526C-5F21-4465-BE25-5F0E96E044B5}"/>
              </a:ext>
            </a:extLst>
          </p:cNvPr>
          <p:cNvSpPr>
            <a:spLocks noGrp="1"/>
          </p:cNvSpPr>
          <p:nvPr>
            <p:ph type="title"/>
          </p:nvPr>
        </p:nvSpPr>
        <p:spPr/>
        <p:txBody>
          <a:bodyPr/>
          <a:lstStyle/>
          <a:p>
            <a:r>
              <a:rPr lang="en-US" dirty="0"/>
              <a:t>Benefits of transitional duty</a:t>
            </a:r>
          </a:p>
        </p:txBody>
      </p:sp>
      <p:sp>
        <p:nvSpPr>
          <p:cNvPr id="3" name="Content Placeholder 2">
            <a:extLst>
              <a:ext uri="{FF2B5EF4-FFF2-40B4-BE49-F238E27FC236}">
                <a16:creationId xmlns:a16="http://schemas.microsoft.com/office/drawing/2014/main" id="{B370AF38-13DD-4763-A430-AC412B81D444}"/>
              </a:ext>
            </a:extLst>
          </p:cNvPr>
          <p:cNvSpPr>
            <a:spLocks noGrp="1"/>
          </p:cNvSpPr>
          <p:nvPr>
            <p:ph sz="half" idx="1"/>
          </p:nvPr>
        </p:nvSpPr>
        <p:spPr/>
        <p:txBody>
          <a:bodyPr/>
          <a:lstStyle/>
          <a:p>
            <a:pPr marL="0" indent="0">
              <a:buNone/>
            </a:pPr>
            <a:r>
              <a:rPr lang="en-US" dirty="0"/>
              <a:t>While you may not like the thought of taking on a transitional role, try to stay open-minded if it’s offered to you, and remember, it’s only temporary.</a:t>
            </a:r>
          </a:p>
          <a:p>
            <a:pPr marL="0" indent="0">
              <a:buNone/>
            </a:pPr>
            <a:endParaRPr lang="en-US" dirty="0"/>
          </a:p>
          <a:p>
            <a:pPr marL="0" indent="0">
              <a:buNone/>
            </a:pPr>
            <a:r>
              <a:rPr lang="en-US" dirty="0"/>
              <a:t>It’s our goal that you are never injured, but if you are, transitional duty allows you to escape the social isolation of your home—it’s much better for your mental health to be back at work. You may recover more quickly physically, also!</a:t>
            </a:r>
          </a:p>
        </p:txBody>
      </p:sp>
      <p:sp>
        <p:nvSpPr>
          <p:cNvPr id="6" name="Content Placeholder 2">
            <a:extLst>
              <a:ext uri="{FF2B5EF4-FFF2-40B4-BE49-F238E27FC236}">
                <a16:creationId xmlns:a16="http://schemas.microsoft.com/office/drawing/2014/main" id="{270C1EEB-D6CC-4A3A-9290-FD6F8951F780}"/>
              </a:ext>
            </a:extLst>
          </p:cNvPr>
          <p:cNvSpPr txBox="1">
            <a:spLocks/>
          </p:cNvSpPr>
          <p:nvPr/>
        </p:nvSpPr>
        <p:spPr>
          <a:xfrm>
            <a:off x="4629152" y="1831038"/>
            <a:ext cx="3886201" cy="1060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POLICYHOLDERS: YOU MAY WISH TO REPLACE IMAGE WITH A COMPANY PHOTO</a:t>
            </a:r>
          </a:p>
        </p:txBody>
      </p:sp>
      <p:pic>
        <p:nvPicPr>
          <p:cNvPr id="8" name="Picture 7" descr="A person posing for a picture&#10;&#10;Description automatically generated">
            <a:extLst>
              <a:ext uri="{FF2B5EF4-FFF2-40B4-BE49-F238E27FC236}">
                <a16:creationId xmlns:a16="http://schemas.microsoft.com/office/drawing/2014/main" id="{0206EA16-B8AC-4C02-8933-07BA3629A3B6}"/>
              </a:ext>
            </a:extLst>
          </p:cNvPr>
          <p:cNvPicPr>
            <a:picLocks noChangeAspect="1"/>
          </p:cNvPicPr>
          <p:nvPr/>
        </p:nvPicPr>
        <p:blipFill>
          <a:blip r:embed="rId2"/>
          <a:stretch>
            <a:fillRect/>
          </a:stretch>
        </p:blipFill>
        <p:spPr>
          <a:xfrm>
            <a:off x="4629152" y="2889900"/>
            <a:ext cx="3936314" cy="2624209"/>
          </a:xfrm>
          <a:prstGeom prst="rect">
            <a:avLst/>
          </a:prstGeom>
        </p:spPr>
      </p:pic>
    </p:spTree>
    <p:extLst>
      <p:ext uri="{BB962C8B-B14F-4D97-AF65-F5344CB8AC3E}">
        <p14:creationId xmlns:p14="http://schemas.microsoft.com/office/powerpoint/2010/main" val="37335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7697-5506-4FEB-B2D4-1DCC513543E0}"/>
              </a:ext>
            </a:extLst>
          </p:cNvPr>
          <p:cNvSpPr>
            <a:spLocks noGrp="1"/>
          </p:cNvSpPr>
          <p:nvPr>
            <p:ph type="title"/>
          </p:nvPr>
        </p:nvSpPr>
        <p:spPr/>
        <p:txBody>
          <a:bodyPr/>
          <a:lstStyle/>
          <a:p>
            <a:r>
              <a:rPr lang="en-US" dirty="0">
                <a:solidFill>
                  <a:srgbClr val="FF0000"/>
                </a:solidFill>
              </a:rPr>
              <a:t>&lt;Company&gt; </a:t>
            </a:r>
            <a:r>
              <a:rPr lang="en-US" dirty="0"/>
              <a:t>is here for you!</a:t>
            </a:r>
          </a:p>
        </p:txBody>
      </p:sp>
      <p:sp>
        <p:nvSpPr>
          <p:cNvPr id="3" name="Content Placeholder 2">
            <a:extLst>
              <a:ext uri="{FF2B5EF4-FFF2-40B4-BE49-F238E27FC236}">
                <a16:creationId xmlns:a16="http://schemas.microsoft.com/office/drawing/2014/main" id="{32180F46-32D5-4254-96B1-690BE0C4BB24}"/>
              </a:ext>
            </a:extLst>
          </p:cNvPr>
          <p:cNvSpPr>
            <a:spLocks noGrp="1"/>
          </p:cNvSpPr>
          <p:nvPr>
            <p:ph sz="half" idx="1"/>
          </p:nvPr>
        </p:nvSpPr>
        <p:spPr>
          <a:xfrm>
            <a:off x="628649" y="1825625"/>
            <a:ext cx="8279823" cy="2095211"/>
          </a:xfrm>
        </p:spPr>
        <p:txBody>
          <a:bodyPr>
            <a:normAutofit/>
          </a:bodyPr>
          <a:lstStyle/>
          <a:p>
            <a:pPr marL="0" indent="0">
              <a:buNone/>
            </a:pPr>
            <a:r>
              <a:rPr lang="en-US" dirty="0"/>
              <a:t>Again, we hope you are never injured, but if you are, at least now you’re familiar with our workers’ comp process.</a:t>
            </a:r>
          </a:p>
          <a:p>
            <a:pPr marL="0" indent="0">
              <a:buNone/>
            </a:pPr>
            <a:endParaRPr lang="en-US" dirty="0"/>
          </a:p>
          <a:p>
            <a:pPr marL="0" indent="0">
              <a:buNone/>
            </a:pPr>
            <a:r>
              <a:rPr lang="en-US" dirty="0"/>
              <a:t>Be sure to contact </a:t>
            </a:r>
            <a:r>
              <a:rPr lang="en-US" dirty="0">
                <a:solidFill>
                  <a:srgbClr val="FF0000"/>
                </a:solidFill>
              </a:rPr>
              <a:t>&lt;Return-to-work coordinator name&gt;</a:t>
            </a:r>
            <a:r>
              <a:rPr lang="en-US" dirty="0"/>
              <a:t> if you have any questions about return to work.</a:t>
            </a:r>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044F5F76-E9B6-4ECF-9171-E91BF568074A}"/>
              </a:ext>
            </a:extLst>
          </p:cNvPr>
          <p:cNvSpPr txBox="1"/>
          <p:nvPr/>
        </p:nvSpPr>
        <p:spPr>
          <a:xfrm>
            <a:off x="3366655" y="4202257"/>
            <a:ext cx="3034146" cy="369332"/>
          </a:xfrm>
          <a:prstGeom prst="rect">
            <a:avLst/>
          </a:prstGeom>
          <a:noFill/>
        </p:spPr>
        <p:txBody>
          <a:bodyPr wrap="square" rtlCol="0">
            <a:spAutoFit/>
          </a:bodyPr>
          <a:lstStyle/>
          <a:p>
            <a:r>
              <a:rPr lang="en-US" dirty="0">
                <a:solidFill>
                  <a:srgbClr val="FF0000"/>
                </a:solidFill>
              </a:rPr>
              <a:t>COMPANY LOGO</a:t>
            </a:r>
          </a:p>
        </p:txBody>
      </p:sp>
      <p:sp>
        <p:nvSpPr>
          <p:cNvPr id="6" name="TextBox 5">
            <a:extLst>
              <a:ext uri="{FF2B5EF4-FFF2-40B4-BE49-F238E27FC236}">
                <a16:creationId xmlns:a16="http://schemas.microsoft.com/office/drawing/2014/main" id="{E6C184D0-2C26-4B1B-BBD7-BA89B433A6A4}"/>
              </a:ext>
            </a:extLst>
          </p:cNvPr>
          <p:cNvSpPr txBox="1"/>
          <p:nvPr/>
        </p:nvSpPr>
        <p:spPr>
          <a:xfrm>
            <a:off x="430067" y="6067019"/>
            <a:ext cx="8186459" cy="369332"/>
          </a:xfrm>
          <a:prstGeom prst="rect">
            <a:avLst/>
          </a:prstGeom>
          <a:noFill/>
        </p:spPr>
        <p:txBody>
          <a:bodyPr wrap="square" rtlCol="0">
            <a:spAutoFit/>
          </a:bodyPr>
          <a:lstStyle/>
          <a:p>
            <a:pPr algn="ctr"/>
            <a:r>
              <a:rPr lang="en-US" sz="900" dirty="0"/>
              <a:t>11/20 (19-295) ©2020 Summit Consulting LLC (DBA Summit, the </a:t>
            </a:r>
            <a:r>
              <a:rPr lang="en-US" sz="900" i="1" dirty="0"/>
              <a:t>people</a:t>
            </a:r>
            <a:r>
              <a:rPr lang="en-US" sz="900" dirty="0"/>
              <a:t> who </a:t>
            </a:r>
            <a:r>
              <a:rPr lang="en-US" sz="900" i="1" dirty="0"/>
              <a:t>know</a:t>
            </a:r>
            <a:r>
              <a:rPr lang="en-US" sz="900" dirty="0"/>
              <a:t> workers’ comp LLC) </a:t>
            </a:r>
          </a:p>
          <a:p>
            <a:pPr algn="ctr"/>
            <a:r>
              <a:rPr lang="en-US" sz="900" dirty="0"/>
              <a:t>PO Box 988, Lakeland, FL 33802. All rights reserved. </a:t>
            </a:r>
          </a:p>
        </p:txBody>
      </p:sp>
      <p:sp>
        <p:nvSpPr>
          <p:cNvPr id="8" name="TextBox 7">
            <a:extLst>
              <a:ext uri="{FF2B5EF4-FFF2-40B4-BE49-F238E27FC236}">
                <a16:creationId xmlns:a16="http://schemas.microsoft.com/office/drawing/2014/main" id="{A760ABB6-3EFD-4219-A944-7A775AD83681}"/>
              </a:ext>
            </a:extLst>
          </p:cNvPr>
          <p:cNvSpPr txBox="1"/>
          <p:nvPr/>
        </p:nvSpPr>
        <p:spPr>
          <a:xfrm>
            <a:off x="421620" y="5139400"/>
            <a:ext cx="8186459" cy="974882"/>
          </a:xfrm>
          <a:prstGeom prst="rect">
            <a:avLst/>
          </a:prstGeom>
          <a:noFill/>
        </p:spPr>
        <p:txBody>
          <a:bodyPr wrap="square" rtlCol="0">
            <a:spAutoFit/>
          </a:bodyPr>
          <a:lstStyle/>
          <a:p>
            <a:pPr marL="0" marR="0" algn="just">
              <a:lnSpc>
                <a:spcPct val="107000"/>
              </a:lnSpc>
              <a:spcBef>
                <a:spcPts val="0"/>
              </a:spcBef>
              <a:spcAft>
                <a:spcPts val="0"/>
              </a:spcAft>
            </a:pPr>
            <a:r>
              <a:rPr lang="en-US" sz="900" dirty="0">
                <a:solidFill>
                  <a:srgbClr val="000000"/>
                </a:solidFill>
                <a:effectLst/>
                <a:ea typeface="Calibri" panose="020F0502020204030204" pitchFamily="34" charset="0"/>
                <a:cs typeface="Calibri" panose="020F0502020204030204" pitchFamily="34" charset="0"/>
              </a:rPr>
              <a:t>The information presented in this publication is intended to provide guidance and is not intended as a legal interpretation of any federal, state or local laws, rules or regulations applicable to your business. The loss prevention information provided is intended only to assist policyholders of Summit managed insurers in the management of potential loss producing conditions involving their premises and/or operations based on generally accepted safe practices. In providing such information, Summit Consulting LLC does not warrant that all potential hazards or conditions have been evaluated or can be controlled. It is not intended as an offer to write insurance for such conditions or exposures. The liability of Summit Consulting LLC and its managed insurers is limited to the terms, limits and conditions of the insurance policies underwritten by any of them.</a:t>
            </a:r>
            <a:endParaRPr lang="en-US" sz="9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560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3591-1D02-4344-B937-D20251D84888}"/>
              </a:ext>
            </a:extLst>
          </p:cNvPr>
          <p:cNvSpPr>
            <a:spLocks noGrp="1"/>
          </p:cNvSpPr>
          <p:nvPr>
            <p:ph type="title"/>
          </p:nvPr>
        </p:nvSpPr>
        <p:spPr/>
        <p:txBody>
          <a:bodyPr/>
          <a:lstStyle/>
          <a:p>
            <a:r>
              <a:rPr lang="en-US" dirty="0"/>
              <a:t>Safety is a priority at our workplace</a:t>
            </a:r>
          </a:p>
        </p:txBody>
      </p:sp>
      <p:sp>
        <p:nvSpPr>
          <p:cNvPr id="3" name="Content Placeholder 2">
            <a:extLst>
              <a:ext uri="{FF2B5EF4-FFF2-40B4-BE49-F238E27FC236}">
                <a16:creationId xmlns:a16="http://schemas.microsoft.com/office/drawing/2014/main" id="{734596C3-A04B-47B3-8AE1-166717D64C08}"/>
              </a:ext>
            </a:extLst>
          </p:cNvPr>
          <p:cNvSpPr>
            <a:spLocks noGrp="1"/>
          </p:cNvSpPr>
          <p:nvPr>
            <p:ph sz="half" idx="1"/>
          </p:nvPr>
        </p:nvSpPr>
        <p:spPr>
          <a:xfrm>
            <a:off x="685800" y="1701800"/>
            <a:ext cx="3886200" cy="4351338"/>
          </a:xfrm>
        </p:spPr>
        <p:txBody>
          <a:bodyPr>
            <a:normAutofit/>
          </a:bodyPr>
          <a:lstStyle/>
          <a:p>
            <a:pPr marL="0" indent="0">
              <a:buNone/>
            </a:pPr>
            <a:r>
              <a:rPr lang="en-US" dirty="0"/>
              <a:t>At </a:t>
            </a:r>
            <a:r>
              <a:rPr lang="en-US" dirty="0">
                <a:solidFill>
                  <a:srgbClr val="FF0000"/>
                </a:solidFill>
              </a:rPr>
              <a:t>&lt;Company&gt;</a:t>
            </a:r>
            <a:r>
              <a:rPr lang="en-US" dirty="0"/>
              <a:t>, our goal is to not have workplace injuries.</a:t>
            </a:r>
          </a:p>
          <a:p>
            <a:pPr marL="0" indent="0">
              <a:buNone/>
            </a:pPr>
            <a:r>
              <a:rPr lang="en-US" dirty="0"/>
              <a:t> </a:t>
            </a:r>
          </a:p>
          <a:p>
            <a:pPr marL="0" indent="0">
              <a:buNone/>
            </a:pPr>
            <a:r>
              <a:rPr lang="en-US" dirty="0"/>
              <a:t>To make sure you’re as safe as possible while you do your job, we have the following safety measure(s) in place: </a:t>
            </a:r>
          </a:p>
          <a:p>
            <a:r>
              <a:rPr lang="en-US" dirty="0">
                <a:solidFill>
                  <a:srgbClr val="FF0000"/>
                </a:solidFill>
              </a:rPr>
              <a:t>&lt;a workplace safety program&gt; </a:t>
            </a:r>
          </a:p>
          <a:p>
            <a:r>
              <a:rPr lang="en-US" dirty="0">
                <a:solidFill>
                  <a:srgbClr val="FF0000"/>
                </a:solidFill>
              </a:rPr>
              <a:t>&lt;list any other applicable safety measures&gt;</a:t>
            </a:r>
            <a:endParaRPr lang="en-US" dirty="0"/>
          </a:p>
        </p:txBody>
      </p:sp>
      <p:sp>
        <p:nvSpPr>
          <p:cNvPr id="4" name="Content Placeholder 3">
            <a:extLst>
              <a:ext uri="{FF2B5EF4-FFF2-40B4-BE49-F238E27FC236}">
                <a16:creationId xmlns:a16="http://schemas.microsoft.com/office/drawing/2014/main" id="{852EF9DD-04B1-4234-9047-31C2F8CE50EC}"/>
              </a:ext>
            </a:extLst>
          </p:cNvPr>
          <p:cNvSpPr>
            <a:spLocks noGrp="1"/>
          </p:cNvSpPr>
          <p:nvPr>
            <p:ph sz="half" idx="2"/>
          </p:nvPr>
        </p:nvSpPr>
        <p:spPr>
          <a:xfrm>
            <a:off x="4391025" y="4638675"/>
            <a:ext cx="4419600" cy="1495425"/>
          </a:xfrm>
        </p:spPr>
        <p:txBody>
          <a:bodyPr>
            <a:normAutofit/>
          </a:bodyPr>
          <a:lstStyle/>
          <a:p>
            <a:pPr marL="0" indent="0">
              <a:buNone/>
            </a:pPr>
            <a:endParaRPr lang="en-US" dirty="0"/>
          </a:p>
          <a:p>
            <a:pPr marL="0" indent="0">
              <a:buNone/>
            </a:pPr>
            <a:r>
              <a:rPr lang="en-US" dirty="0">
                <a:solidFill>
                  <a:srgbClr val="FF0000"/>
                </a:solidFill>
              </a:rPr>
              <a:t>POLICYHOLDERS: </a:t>
            </a:r>
          </a:p>
          <a:p>
            <a:pPr marL="0" indent="0">
              <a:buNone/>
            </a:pPr>
            <a:r>
              <a:rPr lang="en-US" dirty="0">
                <a:solidFill>
                  <a:srgbClr val="FF0000"/>
                </a:solidFill>
              </a:rPr>
              <a:t>YOU MAY WISH TO REPLACE IMAGE WITH A COMPANY PHOTO</a:t>
            </a:r>
          </a:p>
        </p:txBody>
      </p:sp>
      <p:pic>
        <p:nvPicPr>
          <p:cNvPr id="6" name="Picture 5" descr="A close up of a device&#10;&#10;Description automatically generated">
            <a:extLst>
              <a:ext uri="{FF2B5EF4-FFF2-40B4-BE49-F238E27FC236}">
                <a16:creationId xmlns:a16="http://schemas.microsoft.com/office/drawing/2014/main" id="{EC947F45-D3C9-45B8-92F3-E43B3EF74661}"/>
              </a:ext>
            </a:extLst>
          </p:cNvPr>
          <p:cNvPicPr>
            <a:picLocks noChangeAspect="1"/>
          </p:cNvPicPr>
          <p:nvPr/>
        </p:nvPicPr>
        <p:blipFill>
          <a:blip r:embed="rId2"/>
          <a:stretch>
            <a:fillRect/>
          </a:stretch>
        </p:blipFill>
        <p:spPr>
          <a:xfrm>
            <a:off x="4576762" y="1778000"/>
            <a:ext cx="4433888" cy="2955925"/>
          </a:xfrm>
          <a:prstGeom prst="rect">
            <a:avLst/>
          </a:prstGeom>
        </p:spPr>
      </p:pic>
    </p:spTree>
    <p:extLst>
      <p:ext uri="{BB962C8B-B14F-4D97-AF65-F5344CB8AC3E}">
        <p14:creationId xmlns:p14="http://schemas.microsoft.com/office/powerpoint/2010/main" val="355609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8C7F-44B4-4D0C-BD1B-FB53202C70B5}"/>
              </a:ext>
            </a:extLst>
          </p:cNvPr>
          <p:cNvSpPr>
            <a:spLocks noGrp="1"/>
          </p:cNvSpPr>
          <p:nvPr>
            <p:ph type="title"/>
          </p:nvPr>
        </p:nvSpPr>
        <p:spPr/>
        <p:txBody>
          <a:bodyPr/>
          <a:lstStyle/>
          <a:p>
            <a:r>
              <a:rPr lang="en-US" dirty="0"/>
              <a:t>What is a return-to-work program?</a:t>
            </a:r>
          </a:p>
        </p:txBody>
      </p:sp>
      <p:sp>
        <p:nvSpPr>
          <p:cNvPr id="3" name="Content Placeholder 2">
            <a:extLst>
              <a:ext uri="{FF2B5EF4-FFF2-40B4-BE49-F238E27FC236}">
                <a16:creationId xmlns:a16="http://schemas.microsoft.com/office/drawing/2014/main" id="{26362883-5878-4BFB-8BB1-3B84E1A23DB7}"/>
              </a:ext>
            </a:extLst>
          </p:cNvPr>
          <p:cNvSpPr>
            <a:spLocks noGrp="1"/>
          </p:cNvSpPr>
          <p:nvPr>
            <p:ph idx="1"/>
          </p:nvPr>
        </p:nvSpPr>
        <p:spPr>
          <a:xfrm>
            <a:off x="4324349" y="1952626"/>
            <a:ext cx="4191001" cy="4422048"/>
          </a:xfrm>
        </p:spPr>
        <p:txBody>
          <a:bodyPr>
            <a:normAutofit lnSpcReduction="10000"/>
          </a:bodyPr>
          <a:lstStyle/>
          <a:p>
            <a:pPr marL="0" indent="0">
              <a:buNone/>
            </a:pPr>
            <a:endParaRPr lang="en-US" dirty="0">
              <a:latin typeface="Arial"/>
              <a:cs typeface="Arial"/>
            </a:endParaRPr>
          </a:p>
          <a:p>
            <a:pPr marL="0" indent="0">
              <a:buNone/>
            </a:pPr>
            <a:r>
              <a:rPr lang="en-US" dirty="0">
                <a:latin typeface="Arial"/>
                <a:cs typeface="Arial"/>
              </a:rPr>
              <a:t>If you are injured at work, a return-to-work program helps you recover and get back on the job as soon as medically possible. If the injury prevents you from doing your normal job, we will work with your doctor and the workers’ compensation company to determine what job you might be able to do while you heal. </a:t>
            </a:r>
          </a:p>
          <a:p>
            <a:pPr marL="0" indent="0">
              <a:buNone/>
            </a:pPr>
            <a:endParaRPr lang="en-US" dirty="0"/>
          </a:p>
          <a:p>
            <a:pPr marL="0" indent="0">
              <a:buNone/>
            </a:pPr>
            <a:r>
              <a:rPr lang="en-US" dirty="0">
                <a:latin typeface="Arial"/>
                <a:cs typeface="Arial"/>
              </a:rPr>
              <a:t>For example, someone with a leg injury may not be able to stand for long periods of time, but he or she could help answer phones or file.  </a:t>
            </a:r>
            <a:endParaRPr lang="en-US" dirty="0"/>
          </a:p>
          <a:p>
            <a:pPr marL="0" indent="0">
              <a:buNone/>
            </a:pPr>
            <a:endParaRPr lang="en-US" dirty="0"/>
          </a:p>
        </p:txBody>
      </p:sp>
      <p:sp>
        <p:nvSpPr>
          <p:cNvPr id="4" name="Content Placeholder 2">
            <a:extLst>
              <a:ext uri="{FF2B5EF4-FFF2-40B4-BE49-F238E27FC236}">
                <a16:creationId xmlns:a16="http://schemas.microsoft.com/office/drawing/2014/main" id="{CCC6B99D-C601-4C4F-B63E-FD1713E2BDEB}"/>
              </a:ext>
            </a:extLst>
          </p:cNvPr>
          <p:cNvSpPr txBox="1">
            <a:spLocks/>
          </p:cNvSpPr>
          <p:nvPr/>
        </p:nvSpPr>
        <p:spPr>
          <a:xfrm>
            <a:off x="628650" y="1503365"/>
            <a:ext cx="7705726" cy="730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Unfortunately, accidents are still possible, even when we’ve planned to avoid them. </a:t>
            </a:r>
          </a:p>
          <a:p>
            <a:pPr marL="0" indent="0">
              <a:buFont typeface="Arial" panose="020B0604020202020204" pitchFamily="34" charset="0"/>
              <a:buNone/>
            </a:pPr>
            <a:endParaRPr lang="en-US" dirty="0">
              <a:latin typeface="Arial"/>
              <a:cs typeface="Arial"/>
            </a:endParaRPr>
          </a:p>
          <a:p>
            <a:pPr marL="0" indent="0">
              <a:buFont typeface="Arial" panose="020B0604020202020204" pitchFamily="34" charset="0"/>
              <a:buNone/>
            </a:pPr>
            <a:endParaRPr lang="en-US" dirty="0"/>
          </a:p>
        </p:txBody>
      </p:sp>
      <p:pic>
        <p:nvPicPr>
          <p:cNvPr id="6" name="Picture 5" descr="A picture containing person, person, window, young&#10;&#10;Description automatically generated">
            <a:extLst>
              <a:ext uri="{FF2B5EF4-FFF2-40B4-BE49-F238E27FC236}">
                <a16:creationId xmlns:a16="http://schemas.microsoft.com/office/drawing/2014/main" id="{DF890391-CBAF-4AEE-8737-44E913973A62}"/>
              </a:ext>
            </a:extLst>
          </p:cNvPr>
          <p:cNvPicPr>
            <a:picLocks noChangeAspect="1"/>
          </p:cNvPicPr>
          <p:nvPr/>
        </p:nvPicPr>
        <p:blipFill>
          <a:blip r:embed="rId2"/>
          <a:stretch>
            <a:fillRect/>
          </a:stretch>
        </p:blipFill>
        <p:spPr>
          <a:xfrm>
            <a:off x="247651" y="2400299"/>
            <a:ext cx="3914449" cy="2611435"/>
          </a:xfrm>
          <a:prstGeom prst="rect">
            <a:avLst/>
          </a:prstGeom>
        </p:spPr>
      </p:pic>
    </p:spTree>
    <p:extLst>
      <p:ext uri="{BB962C8B-B14F-4D97-AF65-F5344CB8AC3E}">
        <p14:creationId xmlns:p14="http://schemas.microsoft.com/office/powerpoint/2010/main" val="29497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8F7C-5D7A-497E-84CA-ACF8F546C41B}"/>
              </a:ext>
            </a:extLst>
          </p:cNvPr>
          <p:cNvSpPr>
            <a:spLocks noGrp="1"/>
          </p:cNvSpPr>
          <p:nvPr>
            <p:ph type="title"/>
          </p:nvPr>
        </p:nvSpPr>
        <p:spPr/>
        <p:txBody>
          <a:bodyPr/>
          <a:lstStyle/>
          <a:p>
            <a:r>
              <a:rPr lang="en-US" dirty="0"/>
              <a:t>Our return-to-work program</a:t>
            </a:r>
          </a:p>
        </p:txBody>
      </p:sp>
      <p:sp>
        <p:nvSpPr>
          <p:cNvPr id="5" name="Content Placeholder 3">
            <a:extLst>
              <a:ext uri="{FF2B5EF4-FFF2-40B4-BE49-F238E27FC236}">
                <a16:creationId xmlns:a16="http://schemas.microsoft.com/office/drawing/2014/main" id="{E560D0AF-AE13-48F4-9233-EC601D750635}"/>
              </a:ext>
            </a:extLst>
          </p:cNvPr>
          <p:cNvSpPr txBox="1">
            <a:spLocks/>
          </p:cNvSpPr>
          <p:nvPr/>
        </p:nvSpPr>
        <p:spPr>
          <a:xfrm>
            <a:off x="628650" y="3357528"/>
            <a:ext cx="8078470" cy="10795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Summit, our workers’ compensation company, created a return-to-work program called Back2work</a:t>
            </a:r>
            <a:r>
              <a:rPr lang="en-US" baseline="30000" dirty="0"/>
              <a:t>®</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6" name="Picture 5" descr="A screenshot of a cell phone&#10;&#10;Description automatically generated">
            <a:extLst>
              <a:ext uri="{FF2B5EF4-FFF2-40B4-BE49-F238E27FC236}">
                <a16:creationId xmlns:a16="http://schemas.microsoft.com/office/drawing/2014/main" id="{97400EAB-95E8-482F-9BFC-E4C09FD7F289}"/>
              </a:ext>
            </a:extLst>
          </p:cNvPr>
          <p:cNvPicPr>
            <a:picLocks noChangeAspect="1"/>
          </p:cNvPicPr>
          <p:nvPr/>
        </p:nvPicPr>
        <p:blipFill>
          <a:blip r:embed="rId2"/>
          <a:stretch>
            <a:fillRect/>
          </a:stretch>
        </p:blipFill>
        <p:spPr>
          <a:xfrm>
            <a:off x="1355520" y="4747919"/>
            <a:ext cx="2814205" cy="1582218"/>
          </a:xfrm>
          <a:prstGeom prst="rect">
            <a:avLst/>
          </a:prstGeom>
        </p:spPr>
      </p:pic>
      <p:pic>
        <p:nvPicPr>
          <p:cNvPr id="8" name="Picture 7" descr="A picture containing drawing, airplane&#10;&#10;Description automatically generated">
            <a:extLst>
              <a:ext uri="{FF2B5EF4-FFF2-40B4-BE49-F238E27FC236}">
                <a16:creationId xmlns:a16="http://schemas.microsoft.com/office/drawing/2014/main" id="{578B2194-C408-4769-94F5-E8C9A9B5BFC1}"/>
              </a:ext>
            </a:extLst>
          </p:cNvPr>
          <p:cNvPicPr>
            <a:picLocks noChangeAspect="1"/>
          </p:cNvPicPr>
          <p:nvPr/>
        </p:nvPicPr>
        <p:blipFill>
          <a:blip r:embed="rId3"/>
          <a:stretch>
            <a:fillRect/>
          </a:stretch>
        </p:blipFill>
        <p:spPr>
          <a:xfrm>
            <a:off x="4581633" y="5023749"/>
            <a:ext cx="2814205" cy="1223567"/>
          </a:xfrm>
          <a:prstGeom prst="rect">
            <a:avLst/>
          </a:prstGeom>
        </p:spPr>
      </p:pic>
      <p:sp>
        <p:nvSpPr>
          <p:cNvPr id="12" name="Content Placeholder 2">
            <a:extLst>
              <a:ext uri="{FF2B5EF4-FFF2-40B4-BE49-F238E27FC236}">
                <a16:creationId xmlns:a16="http://schemas.microsoft.com/office/drawing/2014/main" id="{3809CDF9-AD1E-4B09-8550-A468E1FAB653}"/>
              </a:ext>
            </a:extLst>
          </p:cNvPr>
          <p:cNvSpPr txBox="1">
            <a:spLocks/>
          </p:cNvSpPr>
          <p:nvPr/>
        </p:nvSpPr>
        <p:spPr>
          <a:xfrm>
            <a:off x="628650" y="1065384"/>
            <a:ext cx="8196695" cy="2006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sz="3200" dirty="0"/>
          </a:p>
        </p:txBody>
      </p:sp>
      <p:sp>
        <p:nvSpPr>
          <p:cNvPr id="13" name="Content Placeholder 2">
            <a:extLst>
              <a:ext uri="{FF2B5EF4-FFF2-40B4-BE49-F238E27FC236}">
                <a16:creationId xmlns:a16="http://schemas.microsoft.com/office/drawing/2014/main" id="{AF86B266-A7B6-4C37-A452-60B28446F4C8}"/>
              </a:ext>
            </a:extLst>
          </p:cNvPr>
          <p:cNvSpPr txBox="1">
            <a:spLocks/>
          </p:cNvSpPr>
          <p:nvPr/>
        </p:nvSpPr>
        <p:spPr>
          <a:xfrm>
            <a:off x="635568" y="1369704"/>
            <a:ext cx="8196695" cy="2006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None/>
            </a:pPr>
            <a:r>
              <a:rPr lang="en-US" dirty="0"/>
              <a:t>If you ever get injured at work, we will make sure you get the medical care you need and help you recover so you can return to work as soon as you’re able. Our return-to-work program helps us communicate with you, your doctor and our workers’ compensation company.</a:t>
            </a:r>
            <a:endParaRPr lang="en-US" sz="3600" dirty="0"/>
          </a:p>
          <a:p>
            <a:pPr marL="0" indent="0">
              <a:buFont typeface="Arial" panose="020B0604020202020204" pitchFamily="34" charset="0"/>
              <a:buNone/>
            </a:pPr>
            <a:endParaRPr lang="en-US" dirty="0"/>
          </a:p>
          <a:p>
            <a:pPr marL="0" indent="0">
              <a:buFont typeface="Arial" panose="020B0604020202020204" pitchFamily="34" charset="0"/>
              <a:buNone/>
            </a:pPr>
            <a:endParaRPr lang="en-US" sz="3200" dirty="0"/>
          </a:p>
        </p:txBody>
      </p:sp>
      <p:sp>
        <p:nvSpPr>
          <p:cNvPr id="14" name="Content Placeholder 2">
            <a:extLst>
              <a:ext uri="{FF2B5EF4-FFF2-40B4-BE49-F238E27FC236}">
                <a16:creationId xmlns:a16="http://schemas.microsoft.com/office/drawing/2014/main" id="{4B8BEF44-0857-4174-849F-2A56C04E658C}"/>
              </a:ext>
            </a:extLst>
          </p:cNvPr>
          <p:cNvSpPr txBox="1">
            <a:spLocks/>
          </p:cNvSpPr>
          <p:nvPr/>
        </p:nvSpPr>
        <p:spPr>
          <a:xfrm>
            <a:off x="632109" y="2802551"/>
            <a:ext cx="8196695" cy="2006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89983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C87DB-26DC-43BE-A66C-CA0E732BD2D7}"/>
              </a:ext>
            </a:extLst>
          </p:cNvPr>
          <p:cNvSpPr>
            <a:spLocks noGrp="1"/>
          </p:cNvSpPr>
          <p:nvPr>
            <p:ph type="title"/>
          </p:nvPr>
        </p:nvSpPr>
        <p:spPr/>
        <p:txBody>
          <a:bodyPr/>
          <a:lstStyle/>
          <a:p>
            <a:r>
              <a:rPr lang="en-US" dirty="0"/>
              <a:t>Benefits of a return-to-work program</a:t>
            </a:r>
          </a:p>
        </p:txBody>
      </p:sp>
      <p:sp>
        <p:nvSpPr>
          <p:cNvPr id="3" name="Content Placeholder 2">
            <a:extLst>
              <a:ext uri="{FF2B5EF4-FFF2-40B4-BE49-F238E27FC236}">
                <a16:creationId xmlns:a16="http://schemas.microsoft.com/office/drawing/2014/main" id="{F123850F-16F7-4CC5-888C-582E169F6839}"/>
              </a:ext>
            </a:extLst>
          </p:cNvPr>
          <p:cNvSpPr>
            <a:spLocks noGrp="1"/>
          </p:cNvSpPr>
          <p:nvPr>
            <p:ph idx="1"/>
          </p:nvPr>
        </p:nvSpPr>
        <p:spPr/>
        <p:txBody>
          <a:bodyPr/>
          <a:lstStyle/>
          <a:p>
            <a:r>
              <a:rPr lang="en-US" b="1" dirty="0"/>
              <a:t>Financial benefits: </a:t>
            </a:r>
            <a:r>
              <a:rPr lang="en-US" dirty="0"/>
              <a:t>Because your normal wages are higher than  workers’ comp wage benefits, the sooner you can get back to work, the sooner you can earn the income that you’re used to.</a:t>
            </a:r>
          </a:p>
          <a:p>
            <a:pPr marL="0" indent="0">
              <a:buNone/>
            </a:pPr>
            <a:endParaRPr lang="en-US" dirty="0"/>
          </a:p>
          <a:p>
            <a:r>
              <a:rPr lang="en-US" b="1" dirty="0"/>
              <a:t>Medical benefits: </a:t>
            </a:r>
            <a:r>
              <a:rPr lang="en-US" dirty="0"/>
              <a:t>Unless bed rest is appropriate for your injury, being at work is a healthy way to keep your muscles moving and speed up recovery.</a:t>
            </a:r>
          </a:p>
          <a:p>
            <a:pPr marL="0" indent="0">
              <a:buNone/>
            </a:pPr>
            <a:endParaRPr lang="en-US" dirty="0"/>
          </a:p>
          <a:p>
            <a:r>
              <a:rPr lang="en-US" b="1" dirty="0"/>
              <a:t>Mental-health benefits: </a:t>
            </a:r>
            <a:r>
              <a:rPr lang="en-US" dirty="0"/>
              <a:t>Being stuck at home while you recover can lead to feelings of isolation, boredom and a general lack of purpose. Getting back to a social, routine-oriented and productive environment can resolve these issues.</a:t>
            </a:r>
          </a:p>
          <a:p>
            <a:pPr marL="0" indent="0">
              <a:buNone/>
            </a:pPr>
            <a:endParaRPr lang="en-US" dirty="0"/>
          </a:p>
        </p:txBody>
      </p:sp>
    </p:spTree>
    <p:extLst>
      <p:ext uri="{BB962C8B-B14F-4D97-AF65-F5344CB8AC3E}">
        <p14:creationId xmlns:p14="http://schemas.microsoft.com/office/powerpoint/2010/main" val="2640695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7B99-C7B6-4DAB-907A-04D6D769EF41}"/>
              </a:ext>
            </a:extLst>
          </p:cNvPr>
          <p:cNvSpPr>
            <a:spLocks noGrp="1"/>
          </p:cNvSpPr>
          <p:nvPr>
            <p:ph type="title"/>
          </p:nvPr>
        </p:nvSpPr>
        <p:spPr/>
        <p:txBody>
          <a:bodyPr/>
          <a:lstStyle/>
          <a:p>
            <a:r>
              <a:rPr lang="en-US" dirty="0"/>
              <a:t>Who manages our program?</a:t>
            </a:r>
          </a:p>
        </p:txBody>
      </p:sp>
      <p:sp>
        <p:nvSpPr>
          <p:cNvPr id="3" name="Content Placeholder 2">
            <a:extLst>
              <a:ext uri="{FF2B5EF4-FFF2-40B4-BE49-F238E27FC236}">
                <a16:creationId xmlns:a16="http://schemas.microsoft.com/office/drawing/2014/main" id="{08C06F42-7F11-46B0-BACD-A59977B632D5}"/>
              </a:ext>
            </a:extLst>
          </p:cNvPr>
          <p:cNvSpPr>
            <a:spLocks noGrp="1"/>
          </p:cNvSpPr>
          <p:nvPr>
            <p:ph sz="half" idx="1"/>
          </p:nvPr>
        </p:nvSpPr>
        <p:spPr>
          <a:xfrm>
            <a:off x="4629150" y="1729078"/>
            <a:ext cx="3886200" cy="4351338"/>
          </a:xfrm>
        </p:spPr>
        <p:txBody>
          <a:bodyPr>
            <a:normAutofit/>
          </a:bodyPr>
          <a:lstStyle/>
          <a:p>
            <a:pPr marL="0" indent="0">
              <a:buNone/>
            </a:pPr>
            <a:r>
              <a:rPr lang="en-US" dirty="0">
                <a:solidFill>
                  <a:srgbClr val="FF0000"/>
                </a:solidFill>
              </a:rPr>
              <a:t>&lt;Return-to-work coordinator name&gt; </a:t>
            </a:r>
            <a:r>
              <a:rPr lang="en-US" dirty="0"/>
              <a:t>is in charge of our Back2work program.</a:t>
            </a:r>
          </a:p>
          <a:p>
            <a:pPr marL="0" indent="0">
              <a:buNone/>
            </a:pPr>
            <a:endParaRPr lang="en-US" dirty="0"/>
          </a:p>
          <a:p>
            <a:pPr marL="0" indent="0">
              <a:buNone/>
            </a:pPr>
            <a:r>
              <a:rPr lang="en-US" dirty="0">
                <a:solidFill>
                  <a:srgbClr val="FF0000"/>
                </a:solidFill>
              </a:rPr>
              <a:t>&lt;He/she&gt; </a:t>
            </a:r>
            <a:r>
              <a:rPr lang="en-US" dirty="0"/>
              <a:t>will reach out to you in the event of an injury and will also stay in touch with your doctor(s) and Summit as you heal. </a:t>
            </a:r>
          </a:p>
          <a:p>
            <a:pPr marL="0" indent="0">
              <a:buNone/>
            </a:pPr>
            <a:endParaRPr lang="en-US" dirty="0"/>
          </a:p>
          <a:p>
            <a:pPr marL="0" indent="0">
              <a:buNone/>
            </a:pPr>
            <a:r>
              <a:rPr lang="en-US" dirty="0"/>
              <a:t>If you have any questions about the program, don’t hesitate to contact </a:t>
            </a:r>
            <a:r>
              <a:rPr lang="en-US" dirty="0">
                <a:solidFill>
                  <a:srgbClr val="FF0000"/>
                </a:solidFill>
              </a:rPr>
              <a:t>&lt;him/her&gt;.</a:t>
            </a:r>
          </a:p>
          <a:p>
            <a:pPr marL="0" indent="0">
              <a:buNone/>
            </a:pPr>
            <a:endParaRPr lang="en-US" dirty="0"/>
          </a:p>
        </p:txBody>
      </p:sp>
      <p:sp>
        <p:nvSpPr>
          <p:cNvPr id="4" name="Content Placeholder 3">
            <a:extLst>
              <a:ext uri="{FF2B5EF4-FFF2-40B4-BE49-F238E27FC236}">
                <a16:creationId xmlns:a16="http://schemas.microsoft.com/office/drawing/2014/main" id="{FC873695-A173-4BAA-806D-852E2F3D1454}"/>
              </a:ext>
            </a:extLst>
          </p:cNvPr>
          <p:cNvSpPr>
            <a:spLocks noGrp="1"/>
          </p:cNvSpPr>
          <p:nvPr>
            <p:ph sz="half" idx="2"/>
          </p:nvPr>
        </p:nvSpPr>
        <p:spPr>
          <a:xfrm>
            <a:off x="472786" y="2397278"/>
            <a:ext cx="3886200" cy="4351338"/>
          </a:xfrm>
        </p:spPr>
        <p:txBody>
          <a:bodyPr>
            <a:normAutofit/>
          </a:bodyPr>
          <a:lstStyle/>
          <a:p>
            <a:pPr marL="0" indent="0">
              <a:buNone/>
            </a:pPr>
            <a:r>
              <a:rPr lang="en-US" dirty="0">
                <a:solidFill>
                  <a:srgbClr val="FF0000"/>
                </a:solidFill>
              </a:rPr>
              <a:t>POLICYHOLDERS:</a:t>
            </a:r>
          </a:p>
          <a:p>
            <a:pPr marL="0" indent="0">
              <a:buNone/>
            </a:pPr>
            <a:r>
              <a:rPr lang="en-US" dirty="0">
                <a:solidFill>
                  <a:srgbClr val="FF0000"/>
                </a:solidFill>
              </a:rPr>
              <a:t>INSERT PHOTO OF EMPLOYEE RESPONSIBLE FOR BACK2WORK.</a:t>
            </a:r>
          </a:p>
        </p:txBody>
      </p:sp>
    </p:spTree>
    <p:extLst>
      <p:ext uri="{BB962C8B-B14F-4D97-AF65-F5344CB8AC3E}">
        <p14:creationId xmlns:p14="http://schemas.microsoft.com/office/powerpoint/2010/main" val="335091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697F-287D-4E3C-9707-5E16CBC46D48}"/>
              </a:ext>
            </a:extLst>
          </p:cNvPr>
          <p:cNvSpPr>
            <a:spLocks noGrp="1"/>
          </p:cNvSpPr>
          <p:nvPr>
            <p:ph type="title"/>
          </p:nvPr>
        </p:nvSpPr>
        <p:spPr/>
        <p:txBody>
          <a:bodyPr/>
          <a:lstStyle/>
          <a:p>
            <a:r>
              <a:rPr lang="en-US" dirty="0"/>
              <a:t>What to expect if you’re injured</a:t>
            </a:r>
            <a:br>
              <a:rPr lang="en-US" dirty="0"/>
            </a:br>
            <a:endParaRPr lang="en-US" dirty="0"/>
          </a:p>
        </p:txBody>
      </p:sp>
      <p:sp>
        <p:nvSpPr>
          <p:cNvPr id="3" name="Content Placeholder 2">
            <a:extLst>
              <a:ext uri="{FF2B5EF4-FFF2-40B4-BE49-F238E27FC236}">
                <a16:creationId xmlns:a16="http://schemas.microsoft.com/office/drawing/2014/main" id="{CB4951C2-3F41-48B8-AF40-25148BF28F0B}"/>
              </a:ext>
            </a:extLst>
          </p:cNvPr>
          <p:cNvSpPr>
            <a:spLocks noGrp="1"/>
          </p:cNvSpPr>
          <p:nvPr>
            <p:ph sz="half" idx="1"/>
          </p:nvPr>
        </p:nvSpPr>
        <p:spPr>
          <a:xfrm>
            <a:off x="628650" y="2329317"/>
            <a:ext cx="3886200" cy="4902345"/>
          </a:xfrm>
        </p:spPr>
        <p:txBody>
          <a:bodyPr>
            <a:normAutofit/>
          </a:bodyPr>
          <a:lstStyle/>
          <a:p>
            <a:pPr marL="0" indent="0">
              <a:buNone/>
            </a:pPr>
            <a:r>
              <a:rPr lang="en-US" dirty="0"/>
              <a:t>After we report your injury to Summit, you will receive a letter and packet of information from your adjustor, who will help you as you recover. You can call your adjustor to go over the information with you, or whenever you have questions.</a:t>
            </a:r>
          </a:p>
          <a:p>
            <a:pPr marL="0" indent="0">
              <a:buNone/>
            </a:pPr>
            <a:endParaRPr lang="en-US" dirty="0"/>
          </a:p>
          <a:p>
            <a:pPr marL="0" indent="0">
              <a:buNone/>
            </a:pPr>
            <a:r>
              <a:rPr lang="en-US" dirty="0"/>
              <a:t>Some paperwork will need to be returned to Summit so that the claim can be processed appropriately.</a:t>
            </a:r>
          </a:p>
          <a:p>
            <a:pPr marL="0" indent="0">
              <a:buNone/>
            </a:pPr>
            <a:endParaRPr lang="en-US" dirty="0"/>
          </a:p>
        </p:txBody>
      </p:sp>
      <p:sp>
        <p:nvSpPr>
          <p:cNvPr id="4" name="Content Placeholder 3">
            <a:extLst>
              <a:ext uri="{FF2B5EF4-FFF2-40B4-BE49-F238E27FC236}">
                <a16:creationId xmlns:a16="http://schemas.microsoft.com/office/drawing/2014/main" id="{77B0825D-24A1-4669-966F-2B88B74DB1CE}"/>
              </a:ext>
            </a:extLst>
          </p:cNvPr>
          <p:cNvSpPr>
            <a:spLocks noGrp="1"/>
          </p:cNvSpPr>
          <p:nvPr>
            <p:ph sz="half" idx="2"/>
          </p:nvPr>
        </p:nvSpPr>
        <p:spPr>
          <a:xfrm>
            <a:off x="4620480" y="2263726"/>
            <a:ext cx="3886200" cy="4351338"/>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8" name="Picture 7" descr="A picture containing building, sitting, table, holding&#10;&#10;Description automatically generated">
            <a:extLst>
              <a:ext uri="{FF2B5EF4-FFF2-40B4-BE49-F238E27FC236}">
                <a16:creationId xmlns:a16="http://schemas.microsoft.com/office/drawing/2014/main" id="{7C1D826F-033A-41D3-8C0E-5BACCF76AECE}"/>
              </a:ext>
            </a:extLst>
          </p:cNvPr>
          <p:cNvPicPr>
            <a:picLocks noChangeAspect="1"/>
          </p:cNvPicPr>
          <p:nvPr/>
        </p:nvPicPr>
        <p:blipFill>
          <a:blip r:embed="rId2"/>
          <a:stretch>
            <a:fillRect/>
          </a:stretch>
        </p:blipFill>
        <p:spPr>
          <a:xfrm>
            <a:off x="4514850" y="2412221"/>
            <a:ext cx="4064546" cy="3102753"/>
          </a:xfrm>
          <a:prstGeom prst="rect">
            <a:avLst/>
          </a:prstGeom>
        </p:spPr>
      </p:pic>
      <p:sp>
        <p:nvSpPr>
          <p:cNvPr id="9" name="Content Placeholder 2">
            <a:extLst>
              <a:ext uri="{FF2B5EF4-FFF2-40B4-BE49-F238E27FC236}">
                <a16:creationId xmlns:a16="http://schemas.microsoft.com/office/drawing/2014/main" id="{48A1999A-1297-4749-B9D6-60A3742330F0}"/>
              </a:ext>
            </a:extLst>
          </p:cNvPr>
          <p:cNvSpPr txBox="1">
            <a:spLocks/>
          </p:cNvSpPr>
          <p:nvPr/>
        </p:nvSpPr>
        <p:spPr>
          <a:xfrm>
            <a:off x="628650" y="5394912"/>
            <a:ext cx="8196695" cy="2006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sz="3200" dirty="0"/>
          </a:p>
        </p:txBody>
      </p:sp>
      <p:sp>
        <p:nvSpPr>
          <p:cNvPr id="10" name="Content Placeholder 2">
            <a:extLst>
              <a:ext uri="{FF2B5EF4-FFF2-40B4-BE49-F238E27FC236}">
                <a16:creationId xmlns:a16="http://schemas.microsoft.com/office/drawing/2014/main" id="{CDAF8436-E92B-4FC5-AE35-E3246278EA22}"/>
              </a:ext>
            </a:extLst>
          </p:cNvPr>
          <p:cNvSpPr txBox="1">
            <a:spLocks/>
          </p:cNvSpPr>
          <p:nvPr/>
        </p:nvSpPr>
        <p:spPr>
          <a:xfrm>
            <a:off x="597477" y="898847"/>
            <a:ext cx="8196695" cy="2006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None/>
            </a:pPr>
            <a:r>
              <a:rPr lang="en-US" dirty="0"/>
              <a:t>Summit will manage your claim. If you have to miss work because of your injuries, they will help you get back on your feet. </a:t>
            </a:r>
          </a:p>
          <a:p>
            <a:pPr marL="0" indent="0">
              <a:buFont typeface="Arial" panose="020B0604020202020204" pitchFamily="34" charset="0"/>
              <a:buNone/>
            </a:pPr>
            <a:endParaRPr lang="en-US" sz="3200" dirty="0"/>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44280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C8CF-9A61-4686-9A7C-4496FE7CEC0C}"/>
              </a:ext>
            </a:extLst>
          </p:cNvPr>
          <p:cNvSpPr>
            <a:spLocks noGrp="1"/>
          </p:cNvSpPr>
          <p:nvPr>
            <p:ph type="title"/>
          </p:nvPr>
        </p:nvSpPr>
        <p:spPr/>
        <p:txBody>
          <a:bodyPr>
            <a:normAutofit/>
          </a:bodyPr>
          <a:lstStyle/>
          <a:p>
            <a:r>
              <a:rPr lang="en-US" dirty="0"/>
              <a:t>Medical care</a:t>
            </a:r>
          </a:p>
        </p:txBody>
      </p:sp>
      <p:sp>
        <p:nvSpPr>
          <p:cNvPr id="3" name="Content Placeholder 2">
            <a:extLst>
              <a:ext uri="{FF2B5EF4-FFF2-40B4-BE49-F238E27FC236}">
                <a16:creationId xmlns:a16="http://schemas.microsoft.com/office/drawing/2014/main" id="{AF3E7003-A3C5-4059-9446-FC7BEEE29EE9}"/>
              </a:ext>
            </a:extLst>
          </p:cNvPr>
          <p:cNvSpPr>
            <a:spLocks noGrp="1"/>
          </p:cNvSpPr>
          <p:nvPr>
            <p:ph sz="half" idx="1"/>
          </p:nvPr>
        </p:nvSpPr>
        <p:spPr>
          <a:xfrm>
            <a:off x="4629149" y="1676156"/>
            <a:ext cx="4155463" cy="5151248"/>
          </a:xfrm>
        </p:spPr>
        <p:txBody>
          <a:bodyPr>
            <a:normAutofit/>
          </a:bodyPr>
          <a:lstStyle/>
          <a:p>
            <a:pPr marL="0" indent="0">
              <a:buNone/>
            </a:pPr>
            <a:r>
              <a:rPr lang="en-US" dirty="0"/>
              <a:t>Your doctor will gain an understanding of the nature of your work and determine any medical restrictions.</a:t>
            </a:r>
          </a:p>
          <a:p>
            <a:pPr marL="0" indent="0">
              <a:buNone/>
            </a:pPr>
            <a:endParaRPr lang="en-US" dirty="0"/>
          </a:p>
          <a:p>
            <a:pPr marL="0" indent="0">
              <a:buNone/>
            </a:pPr>
            <a:r>
              <a:rPr lang="en-US" dirty="0"/>
              <a:t>You will not be responsible for your medical treatment costs, nor will you be responsible for prescription costs associated with your claim.</a:t>
            </a:r>
          </a:p>
          <a:p>
            <a:pPr marL="0" indent="0">
              <a:buNone/>
            </a:pPr>
            <a:endParaRPr lang="en-US" dirty="0"/>
          </a:p>
          <a:p>
            <a:pPr marL="0" indent="0">
              <a:buNone/>
            </a:pPr>
            <a:r>
              <a:rPr lang="en-US" dirty="0"/>
              <a:t>You will receive ID cards to present to your doctor(s) and pharmacy.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2D7D4B41-94F7-4BB7-8129-E19830893B8A}"/>
              </a:ext>
            </a:extLst>
          </p:cNvPr>
          <p:cNvSpPr>
            <a:spLocks noGrp="1"/>
          </p:cNvSpPr>
          <p:nvPr>
            <p:ph sz="half" idx="2"/>
          </p:nvPr>
        </p:nvSpPr>
        <p:spPr>
          <a:xfrm>
            <a:off x="4629150" y="1562380"/>
            <a:ext cx="4000498" cy="4930494"/>
          </a:xfrm>
        </p:spPr>
        <p:txBody>
          <a:bodyPr>
            <a:normAutofit/>
          </a:bodyPr>
          <a:lstStyle/>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p>
        </p:txBody>
      </p:sp>
      <p:pic>
        <p:nvPicPr>
          <p:cNvPr id="7" name="Picture 6" descr="A group of people in a room&#10;&#10;Description automatically generated">
            <a:extLst>
              <a:ext uri="{FF2B5EF4-FFF2-40B4-BE49-F238E27FC236}">
                <a16:creationId xmlns:a16="http://schemas.microsoft.com/office/drawing/2014/main" id="{969946B8-4C1E-4D33-89CD-482BC5AFB6E1}"/>
              </a:ext>
            </a:extLst>
          </p:cNvPr>
          <p:cNvPicPr>
            <a:picLocks noChangeAspect="1"/>
          </p:cNvPicPr>
          <p:nvPr/>
        </p:nvPicPr>
        <p:blipFill>
          <a:blip r:embed="rId2"/>
          <a:stretch>
            <a:fillRect/>
          </a:stretch>
        </p:blipFill>
        <p:spPr>
          <a:xfrm>
            <a:off x="332509" y="1728571"/>
            <a:ext cx="4027378" cy="2684919"/>
          </a:xfrm>
          <a:prstGeom prst="rect">
            <a:avLst/>
          </a:prstGeom>
        </p:spPr>
      </p:pic>
    </p:spTree>
    <p:extLst>
      <p:ext uri="{BB962C8B-B14F-4D97-AF65-F5344CB8AC3E}">
        <p14:creationId xmlns:p14="http://schemas.microsoft.com/office/powerpoint/2010/main" val="201786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F493-EB4B-40C4-9E7D-0D683580029F}"/>
              </a:ext>
            </a:extLst>
          </p:cNvPr>
          <p:cNvSpPr>
            <a:spLocks noGrp="1"/>
          </p:cNvSpPr>
          <p:nvPr>
            <p:ph type="title"/>
          </p:nvPr>
        </p:nvSpPr>
        <p:spPr>
          <a:xfrm>
            <a:off x="486696" y="65030"/>
            <a:ext cx="3840055" cy="1676603"/>
          </a:xfrm>
        </p:spPr>
        <p:txBody>
          <a:bodyPr vert="horz" lIns="91440" tIns="45720" rIns="91440" bIns="45720" rtlCol="0" anchor="ctr">
            <a:normAutofit/>
          </a:bodyPr>
          <a:lstStyle/>
          <a:p>
            <a:r>
              <a:rPr lang="en-US" dirty="0">
                <a:latin typeface="+mj-lt"/>
                <a:ea typeface="+mj-ea"/>
                <a:cs typeface="+mj-cs"/>
              </a:rPr>
              <a:t>What you can do while you recover</a:t>
            </a:r>
          </a:p>
        </p:txBody>
      </p:sp>
      <p:sp>
        <p:nvSpPr>
          <p:cNvPr id="3" name="Content Placeholder 2">
            <a:extLst>
              <a:ext uri="{FF2B5EF4-FFF2-40B4-BE49-F238E27FC236}">
                <a16:creationId xmlns:a16="http://schemas.microsoft.com/office/drawing/2014/main" id="{42346E88-E75D-44AA-8DC5-8789F12FA1E2}"/>
              </a:ext>
            </a:extLst>
          </p:cNvPr>
          <p:cNvSpPr>
            <a:spLocks noGrp="1"/>
          </p:cNvSpPr>
          <p:nvPr>
            <p:ph sz="half" idx="1"/>
          </p:nvPr>
        </p:nvSpPr>
        <p:spPr>
          <a:xfrm>
            <a:off x="357786" y="1432828"/>
            <a:ext cx="3968965" cy="4833257"/>
          </a:xfrm>
        </p:spPr>
        <p:txBody>
          <a:bodyPr vert="horz" lIns="91440" tIns="45720" rIns="91440" bIns="45720" rtlCol="0">
            <a:normAutofit fontScale="25000" lnSpcReduction="20000"/>
          </a:bodyPr>
          <a:lstStyle/>
          <a:p>
            <a:pPr marL="0" indent="0">
              <a:lnSpc>
                <a:spcPct val="110000"/>
              </a:lnSpc>
              <a:buNone/>
            </a:pPr>
            <a:r>
              <a:rPr lang="en-US" sz="8000" dirty="0">
                <a:latin typeface="+mn-lt"/>
                <a:ea typeface="+mn-ea"/>
                <a:cs typeface="+mn-cs"/>
              </a:rPr>
              <a:t>Read and follow the instructions in your packet of information from Summit, as this will help guide you through the recovery process and answer common questions.</a:t>
            </a:r>
          </a:p>
          <a:p>
            <a:pPr marL="0" indent="0">
              <a:lnSpc>
                <a:spcPct val="60000"/>
              </a:lnSpc>
              <a:buNone/>
            </a:pPr>
            <a:endParaRPr lang="en-US" sz="8000" dirty="0">
              <a:latin typeface="+mn-lt"/>
              <a:ea typeface="+mn-ea"/>
              <a:cs typeface="+mn-cs"/>
            </a:endParaRPr>
          </a:p>
          <a:p>
            <a:pPr marL="0" indent="0">
              <a:lnSpc>
                <a:spcPct val="110000"/>
              </a:lnSpc>
              <a:buNone/>
            </a:pPr>
            <a:r>
              <a:rPr lang="en-US" sz="8000" dirty="0">
                <a:latin typeface="+mn-lt"/>
                <a:ea typeface="+mn-ea"/>
                <a:cs typeface="+mn-cs"/>
              </a:rPr>
              <a:t>We’ll want to know how you’re doing. Stay in contact with </a:t>
            </a:r>
            <a:r>
              <a:rPr lang="en-US" sz="8000" dirty="0">
                <a:solidFill>
                  <a:srgbClr val="FF0000"/>
                </a:solidFill>
                <a:latin typeface="+mn-lt"/>
                <a:ea typeface="+mn-ea"/>
                <a:cs typeface="+mn-cs"/>
              </a:rPr>
              <a:t>&lt;Return-to-work coordinator name&gt;</a:t>
            </a:r>
            <a:r>
              <a:rPr lang="en-US" sz="8000" dirty="0">
                <a:latin typeface="+mn-lt"/>
                <a:ea typeface="+mn-ea"/>
                <a:cs typeface="+mn-cs"/>
              </a:rPr>
              <a:t> and your supervisor, especially after doctor appointments or if your treatment plan changes.</a:t>
            </a:r>
          </a:p>
          <a:p>
            <a:pPr marL="0" indent="0">
              <a:lnSpc>
                <a:spcPct val="60000"/>
              </a:lnSpc>
              <a:buNone/>
            </a:pPr>
            <a:endParaRPr lang="en-US" sz="8000" dirty="0">
              <a:latin typeface="+mn-lt"/>
              <a:ea typeface="+mn-ea"/>
              <a:cs typeface="+mn-cs"/>
            </a:endParaRPr>
          </a:p>
          <a:p>
            <a:pPr marL="0" indent="0">
              <a:lnSpc>
                <a:spcPct val="110000"/>
              </a:lnSpc>
              <a:buNone/>
            </a:pPr>
            <a:r>
              <a:rPr lang="en-US" sz="8000" dirty="0"/>
              <a:t>While you are healing, c</a:t>
            </a:r>
            <a:r>
              <a:rPr lang="en-US" sz="8000" dirty="0">
                <a:latin typeface="+mn-lt"/>
                <a:ea typeface="+mn-ea"/>
                <a:cs typeface="+mn-cs"/>
              </a:rPr>
              <a:t>omply with any restrictions given by your doctor.</a:t>
            </a:r>
          </a:p>
          <a:p>
            <a:pPr marL="0" indent="0">
              <a:buNone/>
            </a:pPr>
            <a:endParaRPr lang="en-US" sz="1700" dirty="0">
              <a:latin typeface="+mn-lt"/>
              <a:ea typeface="+mn-ea"/>
              <a:cs typeface="+mn-cs"/>
            </a:endParaRPr>
          </a:p>
        </p:txBody>
      </p:sp>
      <p:sp>
        <p:nvSpPr>
          <p:cNvPr id="18" name="Rectangle 17">
            <a:extLst>
              <a:ext uri="{FF2B5EF4-FFF2-40B4-BE49-F238E27FC236}">
                <a16:creationId xmlns:a16="http://schemas.microsoft.com/office/drawing/2014/main" id="{2FA7A195-03A4-44AB-A3D8-2507E2C94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313"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8F235346-20CC-4981-B836-23ECF1F4E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0098" y="559407"/>
            <a:ext cx="3856116"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sitting at a table using a computer&#10;&#10;Description automatically generated">
            <a:extLst>
              <a:ext uri="{FF2B5EF4-FFF2-40B4-BE49-F238E27FC236}">
                <a16:creationId xmlns:a16="http://schemas.microsoft.com/office/drawing/2014/main" id="{99B560E7-7730-42AA-8AF0-E286A78C265B}"/>
              </a:ext>
            </a:extLst>
          </p:cNvPr>
          <p:cNvPicPr>
            <a:picLocks noChangeAspect="1"/>
          </p:cNvPicPr>
          <p:nvPr/>
        </p:nvPicPr>
        <p:blipFill rotWithShape="1">
          <a:blip r:embed="rId2"/>
          <a:srcRect l="39260" r="16258" b="-2"/>
          <a:stretch/>
        </p:blipFill>
        <p:spPr>
          <a:xfrm>
            <a:off x="5054502" y="722376"/>
            <a:ext cx="3607308" cy="5413248"/>
          </a:xfrm>
          <a:prstGeom prst="rect">
            <a:avLst/>
          </a:prstGeom>
          <a:effectLst/>
        </p:spPr>
      </p:pic>
    </p:spTree>
    <p:extLst>
      <p:ext uri="{BB962C8B-B14F-4D97-AF65-F5344CB8AC3E}">
        <p14:creationId xmlns:p14="http://schemas.microsoft.com/office/powerpoint/2010/main" val="408052803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EFFFF"/>
      </a:lt1>
      <a:dk2>
        <a:srgbClr val="235198"/>
      </a:dk2>
      <a:lt2>
        <a:srgbClr val="A6A6A6"/>
      </a:lt2>
      <a:accent1>
        <a:srgbClr val="103B69"/>
      </a:accent1>
      <a:accent2>
        <a:srgbClr val="9CB9D4"/>
      </a:accent2>
      <a:accent3>
        <a:srgbClr val="008AB9"/>
      </a:accent3>
      <a:accent4>
        <a:srgbClr val="4CAA50"/>
      </a:accent4>
      <a:accent5>
        <a:srgbClr val="EDB111"/>
      </a:accent5>
      <a:accent6>
        <a:srgbClr val="FE5341"/>
      </a:accent6>
      <a:hlink>
        <a:srgbClr val="235198"/>
      </a:hlink>
      <a:folHlink>
        <a:srgbClr val="A6A6A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295 Back2work Insured PowerPoint Template_For MGMT" id="{9CA3F543-D1AD-4ACD-9751-D90A057DA90A}" vid="{B911BF65-BDB1-4F92-93AA-B011B91F2AC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9738F0AB6AA445A9E155DF9FA6BED7" ma:contentTypeVersion="2" ma:contentTypeDescription="Create a new document." ma:contentTypeScope="" ma:versionID="45966bd1c7ffc330ff2072751dd7fdff">
  <xsd:schema xmlns:xsd="http://www.w3.org/2001/XMLSchema" xmlns:xs="http://www.w3.org/2001/XMLSchema" xmlns:p="http://schemas.microsoft.com/office/2006/metadata/properties" xmlns:ns2="093d3d91-76f4-4c0f-9b0d-c8775f3c3bff" xmlns:ns3="b553835f-4399-46e9-a5bf-9582e8065786" targetNamespace="http://schemas.microsoft.com/office/2006/metadata/properties" ma:root="true" ma:fieldsID="7aca8fab96f167a2922642e372ececab" ns2:_="" ns3:_="">
    <xsd:import namespace="093d3d91-76f4-4c0f-9b0d-c8775f3c3bff"/>
    <xsd:import namespace="b553835f-4399-46e9-a5bf-9582e8065786"/>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3d3d91-76f4-4c0f-9b0d-c8775f3c3b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553835f-4399-46e9-a5bf-9582e8065786"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093d3d91-76f4-4c0f-9b0d-c8775f3c3bff">K7QU45S67PUU-1643383621-55</_dlc_DocId>
    <_dlc_DocIdUrl xmlns="093d3d91-76f4-4c0f-9b0d-c8775f3c3bff">
      <Url>http://summitshpt/sites/ResourceCenter/marketing/_layouts/15/DocIdRedir.aspx?ID=K7QU45S67PUU-1643383621-55</Url>
      <Description>K7QU45S67PUU-1643383621-55</Description>
    </_dlc_DocIdUrl>
  </documentManagement>
</p:properties>
</file>

<file path=customXml/itemProps1.xml><?xml version="1.0" encoding="utf-8"?>
<ds:datastoreItem xmlns:ds="http://schemas.openxmlformats.org/officeDocument/2006/customXml" ds:itemID="{1B9A8140-81BD-44CB-A361-23B4C0075D9D}">
  <ds:schemaRefs>
    <ds:schemaRef ds:uri="http://schemas.microsoft.com/sharepoint/v3/contenttype/forms"/>
  </ds:schemaRefs>
</ds:datastoreItem>
</file>

<file path=customXml/itemProps2.xml><?xml version="1.0" encoding="utf-8"?>
<ds:datastoreItem xmlns:ds="http://schemas.openxmlformats.org/officeDocument/2006/customXml" ds:itemID="{71E0CE43-8F3E-4566-96B5-BE71A05611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3d3d91-76f4-4c0f-9b0d-c8775f3c3bff"/>
    <ds:schemaRef ds:uri="b553835f-4399-46e9-a5bf-9582e8065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613F0B-6202-451A-B732-77B78338684B}">
  <ds:schemaRefs>
    <ds:schemaRef ds:uri="http://schemas.microsoft.com/sharepoint/events"/>
  </ds:schemaRefs>
</ds:datastoreItem>
</file>

<file path=customXml/itemProps4.xml><?xml version="1.0" encoding="utf-8"?>
<ds:datastoreItem xmlns:ds="http://schemas.openxmlformats.org/officeDocument/2006/customXml" ds:itemID="{C5CA525C-B6C4-4492-B125-13AF8A390CEB}">
  <ds:schemaRefs>
    <ds:schemaRef ds:uri="http://schemas.microsoft.com/office/2006/metadata/properties"/>
    <ds:schemaRef ds:uri="http://purl.org/dc/terms/"/>
    <ds:schemaRef ds:uri="093d3d91-76f4-4c0f-9b0d-c8775f3c3bff"/>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b553835f-4399-46e9-a5bf-9582e806578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1249</TotalTime>
  <Words>1261</Words>
  <Application>Microsoft Office PowerPoint</Application>
  <PresentationFormat>On-screen Show (4:3)</PresentationFormat>
  <Paragraphs>97</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Office Theme</vt:lpstr>
      <vt:lpstr>PowerPoint Presentation</vt:lpstr>
      <vt:lpstr>Safety is a priority at our workplace</vt:lpstr>
      <vt:lpstr>What is a return-to-work program?</vt:lpstr>
      <vt:lpstr>Our return-to-work program</vt:lpstr>
      <vt:lpstr>Benefits of a return-to-work program</vt:lpstr>
      <vt:lpstr>Who manages our program?</vt:lpstr>
      <vt:lpstr>What to expect if you’re injured </vt:lpstr>
      <vt:lpstr>Medical care</vt:lpstr>
      <vt:lpstr>What you can do while you recover</vt:lpstr>
      <vt:lpstr>Medical work restrictions</vt:lpstr>
      <vt:lpstr>Transitional duty</vt:lpstr>
      <vt:lpstr>Benefits of transitional duty</vt:lpstr>
      <vt:lpstr>&lt;Company&gt; is here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Townsend, Sharla</dc:creator>
  <cp:lastModifiedBy>Townsend, Sharla</cp:lastModifiedBy>
  <cp:revision>79</cp:revision>
  <dcterms:created xsi:type="dcterms:W3CDTF">2020-07-07T15:32:13Z</dcterms:created>
  <dcterms:modified xsi:type="dcterms:W3CDTF">2020-11-04T19:59:18Z</dcterms:modified>
</cp:coreProperties>
</file>